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mp4" ContentType="video/unknown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69" r:id="rId3"/>
    <p:sldId id="381" r:id="rId4"/>
    <p:sldId id="365" r:id="rId5"/>
    <p:sldId id="367" r:id="rId6"/>
    <p:sldId id="366" r:id="rId7"/>
    <p:sldId id="371" r:id="rId8"/>
    <p:sldId id="372" r:id="rId9"/>
    <p:sldId id="373" r:id="rId10"/>
    <p:sldId id="389" r:id="rId11"/>
    <p:sldId id="390" r:id="rId12"/>
    <p:sldId id="391" r:id="rId13"/>
    <p:sldId id="392" r:id="rId14"/>
    <p:sldId id="379" r:id="rId15"/>
    <p:sldId id="377" r:id="rId16"/>
    <p:sldId id="380" r:id="rId17"/>
    <p:sldId id="386" r:id="rId18"/>
    <p:sldId id="387" r:id="rId19"/>
    <p:sldId id="388" r:id="rId20"/>
    <p:sldId id="368" r:id="rId21"/>
    <p:sldId id="378" r:id="rId22"/>
    <p:sldId id="382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0"/>
    <a:srgbClr val="1E6732"/>
    <a:srgbClr val="146737"/>
    <a:srgbClr val="437EB8"/>
    <a:srgbClr val="95B3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430" autoAdjust="0"/>
  </p:normalViewPr>
  <p:slideViewPr>
    <p:cSldViewPr snapToGrid="0" snapToObjects="1">
      <p:cViewPr varScale="1">
        <p:scale>
          <a:sx n="114" d="100"/>
          <a:sy n="114" d="100"/>
        </p:scale>
        <p:origin x="-18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76284B-6444-574A-B13B-CC0CD9974F72}" type="datetimeFigureOut">
              <a:rPr lang="en-US" smtClean="0"/>
              <a:pPr/>
              <a:t>5/16/12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F95C5-EFAE-4748-A41C-6AB073079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337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2275-A3CB-8C4D-9111-29DA00C21738}" type="datetimeFigureOut">
              <a:rPr lang="en-US" smtClean="0"/>
              <a:pPr/>
              <a:t>5/16/12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98B9C-DB56-1542-BA97-9787D52C7B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176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 smtClean="0"/>
              <a:t>two use-cases in place: local </a:t>
            </a:r>
          </a:p>
          <a:p>
            <a:pPr marL="0" indent="0">
              <a:buNone/>
            </a:pPr>
            <a:r>
              <a:rPr lang="en-US" sz="1200" dirty="0" smtClean="0"/>
              <a:t>        (user downloads the whole thing and </a:t>
            </a:r>
          </a:p>
          <a:p>
            <a:pPr marL="0" indent="0">
              <a:buNone/>
            </a:pPr>
            <a:r>
              <a:rPr lang="en-US" sz="1200" dirty="0" smtClean="0"/>
              <a:t>        runs it on his machine) and distributed </a:t>
            </a:r>
          </a:p>
          <a:p>
            <a:pPr marL="0" indent="0">
              <a:buNone/>
            </a:pPr>
            <a:r>
              <a:rPr lang="en-US" sz="1200" dirty="0" smtClean="0"/>
              <a:t>       (user downloads software only and runs it on remote data).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98B9C-DB56-1542-BA97-9787D52C7B9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1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Nature Climate </a:t>
            </a:r>
            <a:r>
              <a:rPr lang="en-US" smtClean="0"/>
              <a:t>Change Journal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98B9C-DB56-1542-BA97-9787D52C7B9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14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0EC6-25D9-8944-9A73-F49B60EC3295}" type="datetime1">
              <a:rPr lang="en-US" smtClean="0"/>
              <a:pPr/>
              <a:t>5/16/12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5F6EE-7CD0-8749-8224-14331A031C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06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E8A32-6E15-D045-A468-3EDC5F6D0623}" type="datetime1">
              <a:rPr lang="en-US" smtClean="0"/>
              <a:pPr/>
              <a:t>5/16/12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5F6EE-7CD0-8749-8224-14331A031C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50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B73A6-757C-0C49-850C-8B9F1FABB52B}" type="datetime1">
              <a:rPr lang="en-US" smtClean="0"/>
              <a:pPr/>
              <a:t>5/16/12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5F6EE-7CD0-8749-8224-14331A031C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32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AFE7-B19A-484C-B166-F32F6CB90662}" type="datetime1">
              <a:rPr lang="en-US" smtClean="0"/>
              <a:pPr/>
              <a:t>5/16/12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5F6EE-7CD0-8749-8224-14331A031C1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V-CDAT_logo.tif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019" y="6361406"/>
            <a:ext cx="1401534" cy="36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38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169C-F5B0-E847-8CAF-09061D720885}" type="datetime1">
              <a:rPr lang="en-US" smtClean="0"/>
              <a:pPr/>
              <a:t>5/16/12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5F6EE-7CD0-8749-8224-14331A031C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84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D9A1-9805-8D49-B034-B9B3DDC93CA0}" type="datetime1">
              <a:rPr lang="en-US" smtClean="0"/>
              <a:pPr/>
              <a:t>5/16/12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5F6EE-7CD0-8749-8224-14331A031C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42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B785-4D40-C142-88E6-1883BE5C2D88}" type="datetime1">
              <a:rPr lang="en-US" smtClean="0"/>
              <a:pPr/>
              <a:t>5/16/12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5F6EE-7CD0-8749-8224-14331A031C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68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525B-6455-734A-8BA6-330296413D24}" type="datetime1">
              <a:rPr lang="en-US" smtClean="0"/>
              <a:pPr/>
              <a:t>5/16/12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5F6EE-7CD0-8749-8224-14331A031C1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UV-CDAT_logo.tif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019" y="6361406"/>
            <a:ext cx="1401534" cy="36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56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01EBA-B727-9047-9527-9434BC5E9DF2}" type="datetime1">
              <a:rPr lang="en-US" smtClean="0"/>
              <a:pPr/>
              <a:t>5/16/12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5F6EE-7CD0-8749-8224-14331A031C1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UV-CDAT_logo.tif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019" y="6361406"/>
            <a:ext cx="1401534" cy="36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24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40329-68F3-7D41-8F5A-388EBC318F34}" type="datetime1">
              <a:rPr lang="en-US" smtClean="0"/>
              <a:pPr/>
              <a:t>5/16/12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5F6EE-7CD0-8749-8224-14331A031C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413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3CAB1-2A78-4E49-914C-D9E4E8BF911A}" type="datetime1">
              <a:rPr lang="en-US" smtClean="0"/>
              <a:pPr/>
              <a:t>5/16/12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5F6EE-7CD0-8749-8224-14331A031C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63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4F688-99B6-AE46-BA92-D372E22FAE55}" type="datetime1">
              <a:rPr lang="en-US" smtClean="0"/>
              <a:pPr/>
              <a:t>5/16/12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5F6EE-7CD0-8749-8224-14331A031C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96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jpeg"/><Relationship Id="rId10" Type="http://schemas.openxmlformats.org/officeDocument/2006/relationships/image" Target="../media/image10.png"/><Relationship Id="rId11" Type="http://schemas.openxmlformats.org/officeDocument/2006/relationships/image" Target="../media/image11.w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.jpe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.jpe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jpeg"/><Relationship Id="rId5" Type="http://schemas.openxmlformats.org/officeDocument/2006/relationships/hyperlink" Target="http://ieeexplore.ieee.org/stamp/stamp.jsp?tp=&amp;arnumber=6064973&amp;isnumber=6064926" TargetMode="External"/><Relationship Id="rId6" Type="http://schemas.openxmlformats.org/officeDocument/2006/relationships/image" Target="../media/image3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jpeg"/><Relationship Id="rId5" Type="http://schemas.openxmlformats.org/officeDocument/2006/relationships/image" Target="../media/image3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jpeg"/><Relationship Id="rId6" Type="http://schemas.openxmlformats.org/officeDocument/2006/relationships/image" Target="../media/image41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v-cdat.org/" TargetMode="External"/><Relationship Id="rId4" Type="http://schemas.openxmlformats.org/officeDocument/2006/relationships/image" Target="../media/image14.png"/><Relationship Id="rId5" Type="http://schemas.openxmlformats.org/officeDocument/2006/relationships/hyperlink" Target="mailto:uvcdat-support@llnl.gov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8518" y="614119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solidFill>
                  <a:srgbClr val="1E673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BER’s Ultra-scale Visualization Climate Data Analysis Tools:</a:t>
            </a:r>
            <a:br>
              <a:rPr lang="en-US" b="1" dirty="0" smtClean="0">
                <a:ln w="1905"/>
                <a:solidFill>
                  <a:srgbClr val="1E673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200" b="1" dirty="0" smtClean="0">
                <a:ln w="1905"/>
                <a:solidFill>
                  <a:srgbClr val="1E673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Climate Model Analysis and Visualization Efforts for Next Generation Needs</a:t>
            </a:r>
            <a:endParaRPr lang="en-US" sz="3200" b="1" dirty="0">
              <a:ln w="1905"/>
              <a:solidFill>
                <a:srgbClr val="1E673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43520" y="6204060"/>
            <a:ext cx="58044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DOE BER/NASA– Analysis and Visualization Framework Presentation  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Monday, May 14, 2012</a:t>
            </a:r>
            <a:endParaRPr lang="en-US" sz="1600" dirty="0">
              <a:solidFill>
                <a:srgbClr val="000090"/>
              </a:solidFill>
            </a:endParaRPr>
          </a:p>
        </p:txBody>
      </p:sp>
      <p:pic>
        <p:nvPicPr>
          <p:cNvPr id="5" name="Picture 9" descr="horizontal-logo-green-tex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76611"/>
            <a:ext cx="24384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" y="3124067"/>
            <a:ext cx="91440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90"/>
                </a:solidFill>
                <a:cs typeface="Arial" charset="0"/>
              </a:rPr>
              <a:t>UV-CDAT Team Presentation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967922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  <a:latin typeface="Arial"/>
                <a:cs typeface="Arial"/>
              </a:rPr>
              <a:t>Monday, May 14, 2012</a:t>
            </a:r>
            <a:endParaRPr lang="en-US" sz="14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7" name="Picture 6" descr="L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85" y="4961298"/>
            <a:ext cx="640632" cy="62265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 descr="ORNL whiteText-Gree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09" y="5002093"/>
            <a:ext cx="966029" cy="5410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9" descr="Kitwarelogo-4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11" y="5141514"/>
            <a:ext cx="1019258" cy="262223"/>
          </a:xfrm>
          <a:prstGeom prst="rect">
            <a:avLst/>
          </a:prstGeom>
          <a:solidFill>
            <a:srgbClr val="FFFFFF"/>
          </a:solidFill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Picture 10" descr="SCI-logo-transparent-blac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01" y="5033810"/>
            <a:ext cx="927429" cy="477630"/>
          </a:xfrm>
          <a:prstGeom prst="rect">
            <a:avLst/>
          </a:prstGeom>
          <a:solidFill>
            <a:srgbClr val="FFFFFF"/>
          </a:solidFill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11" descr="nyu-pol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459" y="5141705"/>
            <a:ext cx="994990" cy="2618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12" descr="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322" y="5038976"/>
            <a:ext cx="1019849" cy="467299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Picture 13" descr="3202620539_f67ac5284c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936" y="4986262"/>
            <a:ext cx="688373" cy="5727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Picture 2" descr="TX_Logo_transparentbackground[1].ep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330" y="4977129"/>
            <a:ext cx="654314" cy="5909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Picture 14"/>
          <p:cNvPicPr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934463" y="5037252"/>
            <a:ext cx="747156" cy="470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extBox 3"/>
          <p:cNvSpPr txBox="1"/>
          <p:nvPr/>
        </p:nvSpPr>
        <p:spPr>
          <a:xfrm>
            <a:off x="5438839" y="8461"/>
            <a:ext cx="3705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Prepared by LLNL under Contract DE-AC52-07NA27344.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8461"/>
            <a:ext cx="1349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LLNL-PRES-557595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658332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296" y="640323"/>
            <a:ext cx="2743200" cy="274320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05" y="4213908"/>
            <a:ext cx="1962989" cy="1828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5F6EE-7CD0-8749-8224-14331A031C1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-21219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1E6732"/>
                </a:solidFill>
                <a:latin typeface="Arial"/>
                <a:cs typeface="Arial"/>
              </a:rPr>
              <a:t>UV-CDAT Supports Mosaic Grids</a:t>
            </a:r>
            <a:endParaRPr lang="en-US" sz="2400" b="1" dirty="0">
              <a:solidFill>
                <a:srgbClr val="1E6732"/>
              </a:solidFill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36769" y="754559"/>
            <a:ext cx="8778631" cy="0"/>
          </a:xfrm>
          <a:prstGeom prst="line">
            <a:avLst/>
          </a:prstGeom>
          <a:ln w="38100" cmpd="dbl">
            <a:gradFill flip="none" rotWithShape="1">
              <a:gsLst>
                <a:gs pos="82000">
                  <a:srgbClr val="1E6732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933" y="2917445"/>
            <a:ext cx="3446067" cy="3200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4472" y="718591"/>
            <a:ext cx="59035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Cubed sphere mosaic requires connectivity between tiles to fill in gaps in cell centered data visualization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Complies with emerging </a:t>
            </a:r>
            <a:r>
              <a:rPr lang="en-US" sz="2400" dirty="0" err="1" smtClean="0"/>
              <a:t>Gridspec</a:t>
            </a:r>
            <a:r>
              <a:rPr lang="en-US" sz="2400" dirty="0" smtClean="0"/>
              <a:t> CF standard</a:t>
            </a:r>
            <a:endParaRPr lang="en-US" sz="2400" dirty="0"/>
          </a:p>
        </p:txBody>
      </p:sp>
      <p:pic>
        <p:nvPicPr>
          <p:cNvPr id="13" name="Picture 9" descr="horizontal-logo-green-tex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136769" y="6291384"/>
            <a:ext cx="8778631" cy="0"/>
          </a:xfrm>
          <a:prstGeom prst="line">
            <a:avLst/>
          </a:prstGeom>
          <a:ln>
            <a:solidFill>
              <a:srgbClr val="14673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126" y="4213908"/>
            <a:ext cx="1962989" cy="18288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2196935" y="3895106"/>
            <a:ext cx="891608" cy="2018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040318" y="3681009"/>
            <a:ext cx="906747" cy="4159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3766" y="3681009"/>
            <a:ext cx="1858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Create seam grids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876584" y="3756403"/>
            <a:ext cx="927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Fill gaps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357000" y="3026915"/>
            <a:ext cx="264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Atmospheric temperature from GFDL model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730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9472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N-Dimensional linear interpolation</a:t>
            </a:r>
          </a:p>
          <a:p>
            <a:r>
              <a:rPr lang="en-US" sz="2400" dirty="0" smtClean="0"/>
              <a:t>Curvilinear grids, partial cell masking</a:t>
            </a:r>
          </a:p>
          <a:p>
            <a:r>
              <a:rPr lang="en-US" sz="2400" dirty="0" smtClean="0"/>
              <a:t>Handles periodicity and cuts in grids</a:t>
            </a:r>
            <a:endParaRPr lang="en-US" sz="2000" dirty="0" smtClean="0"/>
          </a:p>
          <a:p>
            <a:r>
              <a:rPr lang="en-US" sz="2400" dirty="0" smtClean="0"/>
              <a:t>Fast C Implementation</a:t>
            </a:r>
          </a:p>
          <a:p>
            <a:r>
              <a:rPr lang="en-US" sz="2400" dirty="0" smtClean="0"/>
              <a:t>Exercised on PCMDI ocean and atmospheric data</a:t>
            </a:r>
          </a:p>
          <a:p>
            <a:r>
              <a:rPr lang="en-US" sz="2400" dirty="0" smtClean="0"/>
              <a:t>Default </a:t>
            </a:r>
            <a:r>
              <a:rPr lang="en-US" sz="2400" dirty="0" err="1" smtClean="0"/>
              <a:t>regridder</a:t>
            </a:r>
            <a:r>
              <a:rPr lang="en-US" sz="2400" dirty="0" smtClean="0"/>
              <a:t> in UV-CDAT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5F6EE-7CD0-8749-8224-14331A031C1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-21219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1E6732"/>
                </a:solidFill>
                <a:latin typeface="Arial"/>
                <a:cs typeface="Arial"/>
              </a:rPr>
              <a:t>LibCF Interpolation added to UV-CDAT</a:t>
            </a:r>
            <a:endParaRPr lang="en-US" sz="2400" b="1" dirty="0">
              <a:solidFill>
                <a:srgbClr val="1E6732"/>
              </a:solidFill>
              <a:latin typeface="Arial"/>
              <a:cs typeface="Arial"/>
            </a:endParaRP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5" t="6519" r="8886" b="5493"/>
          <a:stretch/>
        </p:blipFill>
        <p:spPr>
          <a:xfrm>
            <a:off x="7074688" y="2278507"/>
            <a:ext cx="1862826" cy="1097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9932" r="12002" b="9159"/>
          <a:stretch/>
        </p:blipFill>
        <p:spPr>
          <a:xfrm>
            <a:off x="495300" y="3905617"/>
            <a:ext cx="2630308" cy="23646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" t="10162" r="12168" b="8999"/>
          <a:stretch/>
        </p:blipFill>
        <p:spPr>
          <a:xfrm>
            <a:off x="5179659" y="3905617"/>
            <a:ext cx="2632629" cy="236463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834327" y="3694123"/>
            <a:ext cx="377038" cy="1581713"/>
          </a:xfrm>
          <a:prstGeom prst="ellipse">
            <a:avLst/>
          </a:prstGeom>
          <a:noFill/>
          <a:ln w="38100"/>
          <a:scene3d>
            <a:camera prst="orthographicFront">
              <a:rot lat="0" lon="0" rev="210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625857" y="3702914"/>
            <a:ext cx="377038" cy="1581713"/>
          </a:xfrm>
          <a:prstGeom prst="ellipse">
            <a:avLst/>
          </a:prstGeom>
          <a:noFill/>
          <a:ln w="38100"/>
          <a:scene3d>
            <a:camera prst="orthographicFront">
              <a:rot lat="0" lon="0" rev="210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136769" y="754559"/>
            <a:ext cx="8778631" cy="0"/>
          </a:xfrm>
          <a:prstGeom prst="line">
            <a:avLst/>
          </a:prstGeom>
          <a:ln w="38100" cmpd="dbl">
            <a:gradFill flip="none" rotWithShape="1">
              <a:gsLst>
                <a:gs pos="82000">
                  <a:srgbClr val="1E6732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5699" y="1939644"/>
            <a:ext cx="1780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Tripolar</a:t>
            </a:r>
            <a:r>
              <a:rPr lang="en-US" dirty="0" smtClean="0"/>
              <a:t> grid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4914900" y="799440"/>
            <a:ext cx="3013671" cy="1165331"/>
            <a:chOff x="2514359" y="4218151"/>
            <a:chExt cx="3672493" cy="133102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606" y="4218151"/>
              <a:ext cx="1419246" cy="1331027"/>
            </a:xfrm>
            <a:prstGeom prst="rect">
              <a:avLst/>
            </a:prstGeom>
          </p:spPr>
        </p:pic>
        <p:sp>
          <p:nvSpPr>
            <p:cNvPr id="15" name="Isosceles Triangle 14"/>
            <p:cNvSpPr/>
            <p:nvPr/>
          </p:nvSpPr>
          <p:spPr>
            <a:xfrm>
              <a:off x="4521525" y="4751200"/>
              <a:ext cx="1318844" cy="624255"/>
            </a:xfrm>
            <a:prstGeom prst="triangle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24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scene3d>
              <a:camera prst="orthographicFront">
                <a:rot lat="0" lon="0" rev="81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4035805" y="4751200"/>
              <a:ext cx="1043567" cy="31212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514359" y="4394830"/>
              <a:ext cx="2400027" cy="421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Valid cell </a:t>
              </a:r>
              <a:r>
                <a:rPr lang="en-US" dirty="0"/>
                <a:t>r</a:t>
              </a:r>
              <a:r>
                <a:rPr lang="en-US" dirty="0" smtClean="0"/>
                <a:t>egion</a:t>
              </a:r>
              <a:endParaRPr lang="en-US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411415" y="3991713"/>
            <a:ext cx="1222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Cut and periodicity not handled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973840" y="3991713"/>
            <a:ext cx="1222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Cut and periodicity handled</a:t>
            </a:r>
            <a:endParaRPr lang="en-US" dirty="0"/>
          </a:p>
        </p:txBody>
      </p:sp>
      <p:pic>
        <p:nvPicPr>
          <p:cNvPr id="19" name="Picture 9" descr="horizontal-logo-green-tex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/>
          <p:cNvCxnSpPr/>
          <p:nvPr/>
        </p:nvCxnSpPr>
        <p:spPr>
          <a:xfrm>
            <a:off x="136769" y="6291384"/>
            <a:ext cx="8778631" cy="0"/>
          </a:xfrm>
          <a:prstGeom prst="line">
            <a:avLst/>
          </a:prstGeom>
          <a:ln>
            <a:solidFill>
              <a:srgbClr val="14673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162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5F6EE-7CD0-8749-8224-14331A031C1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-21219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1E6732"/>
                </a:solidFill>
                <a:latin typeface="Arial"/>
                <a:cs typeface="Arial"/>
              </a:rPr>
              <a:t>Conservative Interpolation with ESMF</a:t>
            </a:r>
            <a:endParaRPr lang="en-US" sz="2400" b="1" dirty="0">
              <a:solidFill>
                <a:srgbClr val="1E6732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" t="9328" r="21604" b="18714"/>
          <a:stretch/>
        </p:blipFill>
        <p:spPr>
          <a:xfrm>
            <a:off x="431131" y="3699949"/>
            <a:ext cx="2808458" cy="25261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9589" y="4559062"/>
            <a:ext cx="4584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Conservatively interpolated air surface temperature</a:t>
            </a:r>
          </a:p>
          <a:p>
            <a:pPr algn="ctr"/>
            <a:r>
              <a:rPr lang="en-US" sz="2400" dirty="0" smtClean="0"/>
              <a:t>GFDL HIRAM C360 720x1440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397977" y="1055077"/>
            <a:ext cx="64008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Python </a:t>
            </a:r>
            <a:r>
              <a:rPr lang="en-US" sz="2400" dirty="0" smtClean="0"/>
              <a:t>interface ESMP to Earth System Modeling Framework (ESMF)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Can interpolate in Cartesian coordinates to avoid grid singularities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# space dims </a:t>
            </a:r>
            <a:r>
              <a:rPr lang="en-US" sz="2800" dirty="0" smtClean="0"/>
              <a:t>≥</a:t>
            </a:r>
            <a:r>
              <a:rPr lang="en-US" sz="2400" dirty="0" smtClean="0"/>
              <a:t> # topological dims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Conservative interpolation is available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(mass, energy)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Work in progress (collaboration with NOAA)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36769" y="754559"/>
            <a:ext cx="8778631" cy="0"/>
          </a:xfrm>
          <a:prstGeom prst="line">
            <a:avLst/>
          </a:prstGeom>
          <a:ln w="38100" cmpd="dbl">
            <a:gradFill flip="none" rotWithShape="1">
              <a:gsLst>
                <a:gs pos="82000">
                  <a:srgbClr val="1E6732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9" descr="horizontal-logo-green-tex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36769" y="6291384"/>
            <a:ext cx="8778631" cy="0"/>
          </a:xfrm>
          <a:prstGeom prst="line">
            <a:avLst/>
          </a:prstGeom>
          <a:ln>
            <a:solidFill>
              <a:srgbClr val="14673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6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5F6EE-7CD0-8749-8224-14331A031C1F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4923692" y="3409103"/>
            <a:ext cx="4137582" cy="2882282"/>
            <a:chOff x="9296181" y="-1087333"/>
            <a:chExt cx="3655060" cy="2741294"/>
          </a:xfrm>
        </p:grpSpPr>
        <p:pic>
          <p:nvPicPr>
            <p:cNvPr id="14" name="Picture 13" descr="mvLaplacianTestScaling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96181" y="-1087333"/>
              <a:ext cx="3655060" cy="2741294"/>
            </a:xfrm>
            <a:prstGeom prst="rect">
              <a:avLst/>
            </a:prstGeom>
          </p:spPr>
        </p:pic>
        <p:pic>
          <p:nvPicPr>
            <p:cNvPr id="13" name="Picture 12" descr="mvLaplacianTes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90458" y="423763"/>
              <a:ext cx="1031974" cy="773980"/>
            </a:xfrm>
            <a:prstGeom prst="rect">
              <a:avLst/>
            </a:prstGeom>
          </p:spPr>
        </p:pic>
      </p:grpSp>
      <p:sp>
        <p:nvSpPr>
          <p:cNvPr id="5" name="Title 1"/>
          <p:cNvSpPr txBox="1">
            <a:spLocks/>
          </p:cNvSpPr>
          <p:nvPr/>
        </p:nvSpPr>
        <p:spPr>
          <a:xfrm>
            <a:off x="457200" y="-21219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1E6732"/>
                </a:solidFill>
                <a:latin typeface="Arial"/>
                <a:cs typeface="Arial"/>
              </a:rPr>
              <a:t>Parallel Processing in UV-CDAT</a:t>
            </a:r>
            <a:endParaRPr lang="en-US" sz="2400" b="1" dirty="0">
              <a:solidFill>
                <a:srgbClr val="1E6732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1752" y="804702"/>
            <a:ext cx="60404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MPI aware, UV-CDAT will build mpi4py if MPI libraries are found on system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Linear interpolation can be run in parallel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Parallel conservative interpolation (ESMF) is work in progress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Built-in support for distributed arrays in cdms2 variables. Any processor can access the halo data residing on other processors using MPI one-sided communication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36769" y="754559"/>
            <a:ext cx="8778631" cy="0"/>
          </a:xfrm>
          <a:prstGeom prst="line">
            <a:avLst/>
          </a:prstGeom>
          <a:ln w="38100" cmpd="dbl">
            <a:gradFill flip="none" rotWithShape="1">
              <a:gsLst>
                <a:gs pos="82000">
                  <a:srgbClr val="1E6732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9" descr="horizontal-logo-green-tex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136769" y="6291384"/>
            <a:ext cx="8778631" cy="0"/>
          </a:xfrm>
          <a:prstGeom prst="line">
            <a:avLst/>
          </a:prstGeom>
          <a:ln>
            <a:solidFill>
              <a:srgbClr val="14673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8" name="AutoShape 4" descr="https://mail-attachment.googleusercontent.com/attachment/?saduie=AG9B_P_n5JTg9Eukkt5OktQ1y65J&amp;attid=0.1&amp;disp=emb&amp;view=att&amp;th=13732fdd7198150c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s://mail-attachment.googleusercontent.com/attachment/?saduie=AG9B_P_n5JTg9Eukkt5OktQ1y65J&amp;attid=0.1&amp;disp=emb&amp;view=att&amp;th=13732fdd7198150c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848247" y="3982091"/>
            <a:ext cx="1187" cy="19239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469423" y="4254624"/>
            <a:ext cx="2208811" cy="106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469422" y="5726373"/>
            <a:ext cx="22088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363538" y="3982091"/>
            <a:ext cx="0" cy="19517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2984715" y="4247062"/>
            <a:ext cx="378821" cy="1471749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861309" y="4254624"/>
            <a:ext cx="1502229" cy="339634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861307" y="5386739"/>
            <a:ext cx="1502229" cy="339634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0" name="Rectangle 39"/>
          <p:cNvSpPr/>
          <p:nvPr/>
        </p:nvSpPr>
        <p:spPr>
          <a:xfrm>
            <a:off x="1861309" y="4247061"/>
            <a:ext cx="378821" cy="1471749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240128" y="4608468"/>
            <a:ext cx="744585" cy="7924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2240130" y="5052145"/>
            <a:ext cx="372293" cy="881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87203" y="4809157"/>
            <a:ext cx="1082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Halo data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943693" y="5859222"/>
            <a:ext cx="3427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not accessible to other </a:t>
            </a:r>
            <a:r>
              <a:rPr lang="en-US" dirty="0" err="1" smtClean="0"/>
              <a:t>procs</a:t>
            </a:r>
            <a:r>
              <a:rPr lang="en-US" dirty="0" smtClean="0"/>
              <a:t>.</a:t>
            </a:r>
            <a:endParaRPr lang="en-US" dirty="0"/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1469423" y="5143307"/>
            <a:ext cx="636195" cy="911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4" name="Straight Arrow Connector 1023"/>
          <p:cNvCxnSpPr/>
          <p:nvPr/>
        </p:nvCxnSpPr>
        <p:spPr>
          <a:xfrm flipV="1">
            <a:off x="1469423" y="4424494"/>
            <a:ext cx="581296" cy="3955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9" name="Straight Arrow Connector 1028"/>
          <p:cNvCxnSpPr/>
          <p:nvPr/>
        </p:nvCxnSpPr>
        <p:spPr>
          <a:xfrm flipV="1">
            <a:off x="1469423" y="4424494"/>
            <a:ext cx="1143000" cy="3955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6" name="Straight Arrow Connector 1035"/>
          <p:cNvCxnSpPr>
            <a:stCxn id="36" idx="3"/>
            <a:endCxn id="31" idx="3"/>
          </p:cNvCxnSpPr>
          <p:nvPr/>
        </p:nvCxnSpPr>
        <p:spPr>
          <a:xfrm flipV="1">
            <a:off x="2984713" y="4982937"/>
            <a:ext cx="378823" cy="2177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7" name="TextBox 1036"/>
          <p:cNvSpPr txBox="1"/>
          <p:nvPr/>
        </p:nvSpPr>
        <p:spPr>
          <a:xfrm>
            <a:off x="3389667" y="4608468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Halo width</a:t>
            </a:r>
            <a:endParaRPr lang="en-US" dirty="0"/>
          </a:p>
        </p:txBody>
      </p:sp>
      <p:sp>
        <p:nvSpPr>
          <p:cNvPr id="1047" name="TextBox 1046"/>
          <p:cNvSpPr txBox="1"/>
          <p:nvPr/>
        </p:nvSpPr>
        <p:spPr>
          <a:xfrm>
            <a:off x="1182185" y="3692215"/>
            <a:ext cx="2488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ata local to a processor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042" y="1201456"/>
            <a:ext cx="2953958" cy="2068814"/>
          </a:xfr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TextBox 8"/>
          <p:cNvSpPr txBox="1"/>
          <p:nvPr/>
        </p:nvSpPr>
        <p:spPr>
          <a:xfrm>
            <a:off x="6900728" y="1745237"/>
            <a:ext cx="19671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Parallel Scaling for LibCF Interpolation of 3D Ocean data</a:t>
            </a:r>
            <a:endParaRPr lang="en-US" sz="1400" dirty="0"/>
          </a:p>
        </p:txBody>
      </p:sp>
      <p:sp>
        <p:nvSpPr>
          <p:cNvPr id="1054" name="TextBox 1053"/>
          <p:cNvSpPr txBox="1"/>
          <p:nvPr/>
        </p:nvSpPr>
        <p:spPr>
          <a:xfrm>
            <a:off x="5622768" y="4584875"/>
            <a:ext cx="2261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 to 100 million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86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5F6EE-7CD0-8749-8224-14331A031C1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20129" y="148161"/>
            <a:ext cx="8074025" cy="5291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146737"/>
                </a:solidFill>
                <a:latin typeface="Arial"/>
                <a:cs typeface="Arial"/>
              </a:rPr>
              <a:t>Climate Research</a:t>
            </a:r>
          </a:p>
        </p:txBody>
      </p:sp>
      <p:pic>
        <p:nvPicPr>
          <p:cNvPr id="7" name="Picture 9" descr="horizontal-logo-green-tex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36769" y="6291384"/>
            <a:ext cx="8778631" cy="0"/>
          </a:xfrm>
          <a:prstGeom prst="line">
            <a:avLst/>
          </a:prstGeom>
          <a:ln>
            <a:solidFill>
              <a:srgbClr val="14673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6769" y="754559"/>
            <a:ext cx="8778631" cy="0"/>
          </a:xfrm>
          <a:prstGeom prst="line">
            <a:avLst/>
          </a:prstGeom>
          <a:ln w="38100" cmpd="dbl">
            <a:gradFill flip="none" rotWithShape="1">
              <a:gsLst>
                <a:gs pos="82000">
                  <a:srgbClr val="1E6732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364554" y="77462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dirty="0" smtClean="0"/>
              <a:t>Ocean Eddys as transport containers?  </a:t>
            </a:r>
          </a:p>
          <a:p>
            <a:pPr lvl="1">
              <a:spcBef>
                <a:spcPts val="0"/>
              </a:spcBef>
            </a:pPr>
            <a:r>
              <a:rPr lang="en-US" sz="1500" dirty="0" smtClean="0"/>
              <a:t>Visualizing Ink stained Eddys</a:t>
            </a:r>
            <a:endParaRPr lang="en-US" sz="1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7200" y="4308447"/>
            <a:ext cx="8382000" cy="204232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Williams, S., Hecht, M., Petersen, M., </a:t>
            </a:r>
            <a:r>
              <a:rPr lang="en-US" dirty="0" err="1" smtClean="0"/>
              <a:t>Strelitz</a:t>
            </a:r>
            <a:r>
              <a:rPr lang="en-US" dirty="0" smtClean="0"/>
              <a:t>, R., </a:t>
            </a:r>
            <a:r>
              <a:rPr lang="en-US" dirty="0" err="1" smtClean="0"/>
              <a:t>Maltrud</a:t>
            </a:r>
            <a:r>
              <a:rPr lang="en-US" dirty="0" smtClean="0"/>
              <a:t>, M., Ahrens, J., </a:t>
            </a:r>
            <a:r>
              <a:rPr lang="en-US" dirty="0" err="1" smtClean="0"/>
              <a:t>Hlawitschka</a:t>
            </a:r>
            <a:r>
              <a:rPr lang="en-US" dirty="0" smtClean="0"/>
              <a:t>, M. and </a:t>
            </a:r>
            <a:r>
              <a:rPr lang="en-US" dirty="0" err="1" smtClean="0"/>
              <a:t>Hamann</a:t>
            </a:r>
            <a:r>
              <a:rPr lang="en-US" dirty="0" smtClean="0"/>
              <a:t>, B. (2011), “Visualization and Analysis of Eddies in a Global Ocean Simulation,” Computer Graphics Forum, 30: 991–1000. </a:t>
            </a:r>
            <a:r>
              <a:rPr lang="en-US" dirty="0" err="1" smtClean="0"/>
              <a:t>doi</a:t>
            </a:r>
            <a:r>
              <a:rPr lang="en-US" dirty="0" smtClean="0"/>
              <a:t>: 10.1111/j.1467-8659.2011.01948.x</a:t>
            </a:r>
          </a:p>
          <a:p>
            <a:pPr lvl="1"/>
            <a:r>
              <a:rPr lang="en-US" dirty="0" smtClean="0"/>
              <a:t>Williams, S.; Petersen, M.; Bremer, P.-T.; Hecht, M.; </a:t>
            </a:r>
            <a:r>
              <a:rPr lang="en-US" dirty="0" err="1" smtClean="0"/>
              <a:t>Pascucci</a:t>
            </a:r>
            <a:r>
              <a:rPr lang="en-US" dirty="0" smtClean="0"/>
              <a:t>, V.; Ahrens, J.; </a:t>
            </a:r>
            <a:r>
              <a:rPr lang="en-US" dirty="0" err="1" smtClean="0"/>
              <a:t>Hlawitschka</a:t>
            </a:r>
            <a:r>
              <a:rPr lang="en-US" dirty="0" smtClean="0"/>
              <a:t>, M.; </a:t>
            </a:r>
            <a:r>
              <a:rPr lang="en-US" dirty="0" err="1" smtClean="0"/>
              <a:t>Hamann</a:t>
            </a:r>
            <a:r>
              <a:rPr lang="en-US" dirty="0" smtClean="0"/>
              <a:t>, B.; , "Adaptive Extraction and Quantification of Geophysical Vortices," </a:t>
            </a:r>
            <a:r>
              <a:rPr lang="en-US" i="1" dirty="0" smtClean="0"/>
              <a:t>Visualization and Computer Graphics, IEEE Transactions on</a:t>
            </a:r>
            <a:r>
              <a:rPr lang="en-US" dirty="0" smtClean="0"/>
              <a:t> , vol.17, no.12, pp.2088-2095, Dec. 2011</a:t>
            </a:r>
            <a:br>
              <a:rPr lang="en-US" dirty="0" smtClean="0"/>
            </a:br>
            <a:r>
              <a:rPr lang="en-US" dirty="0" err="1" smtClean="0"/>
              <a:t>doi</a:t>
            </a:r>
            <a:r>
              <a:rPr lang="en-US" dirty="0" smtClean="0"/>
              <a:t>: 10.1109/TVCG.2011.162</a:t>
            </a:r>
            <a:br>
              <a:rPr lang="en-US" dirty="0" smtClean="0"/>
            </a:br>
            <a:r>
              <a:rPr lang="en-US" dirty="0" smtClean="0"/>
              <a:t>URL: </a:t>
            </a:r>
            <a:r>
              <a:rPr lang="en-US" dirty="0" smtClean="0">
                <a:hlinkClick r:id="rId5"/>
              </a:rPr>
              <a:t>http://ieeexplore.ieee.org/stamp/stamp.jsp?tp=&amp;arnumber=6064973&amp;isnumber=6064926</a:t>
            </a:r>
            <a:endParaRPr lang="en-US" dirty="0" smtClean="0"/>
          </a:p>
          <a:p>
            <a:pPr lvl="1"/>
            <a:r>
              <a:rPr lang="en-US" dirty="0" smtClean="0"/>
              <a:t>S. Williams, M. Petersen, M. Hecht, M. </a:t>
            </a:r>
            <a:r>
              <a:rPr lang="en-US" dirty="0" err="1" smtClean="0"/>
              <a:t>Maltrud</a:t>
            </a:r>
            <a:r>
              <a:rPr lang="en-US" dirty="0" smtClean="0"/>
              <a:t>, J. Patchett, J. Ahrens, and B. </a:t>
            </a:r>
            <a:r>
              <a:rPr lang="en-US" dirty="0" err="1" smtClean="0"/>
              <a:t>Hamann</a:t>
            </a:r>
            <a:r>
              <a:rPr lang="en-US" dirty="0" smtClean="0"/>
              <a:t>, “Interface Exchange as an Indicator for Eddy Heat Transport,”  accepted to </a:t>
            </a:r>
            <a:r>
              <a:rPr lang="en-US" dirty="0" err="1" smtClean="0"/>
              <a:t>EuroVis</a:t>
            </a:r>
            <a:r>
              <a:rPr lang="en-US" dirty="0" smtClean="0"/>
              <a:t> 2012</a:t>
            </a:r>
            <a:endParaRPr lang="en-US" dirty="0"/>
          </a:p>
        </p:txBody>
      </p:sp>
      <p:pic>
        <p:nvPicPr>
          <p:cNvPr id="3" name="in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5030" y="1428837"/>
            <a:ext cx="5153941" cy="28990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117950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5F6EE-7CD0-8749-8224-14331A031C1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20129" y="148161"/>
            <a:ext cx="8074025" cy="5291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146737"/>
                </a:solidFill>
                <a:latin typeface="Arial"/>
                <a:cs typeface="Arial"/>
              </a:rPr>
              <a:t>Parallel I/O Readers  within UV-CDAT</a:t>
            </a:r>
          </a:p>
        </p:txBody>
      </p:sp>
      <p:pic>
        <p:nvPicPr>
          <p:cNvPr id="7" name="Picture 9" descr="horizontal-logo-green-tex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36769" y="6291384"/>
            <a:ext cx="8778631" cy="0"/>
          </a:xfrm>
          <a:prstGeom prst="line">
            <a:avLst/>
          </a:prstGeom>
          <a:ln>
            <a:solidFill>
              <a:srgbClr val="14673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6769" y="754559"/>
            <a:ext cx="8778631" cy="0"/>
          </a:xfrm>
          <a:prstGeom prst="line">
            <a:avLst/>
          </a:prstGeom>
          <a:ln w="38100" cmpd="dbl">
            <a:gradFill flip="none" rotWithShape="1">
              <a:gsLst>
                <a:gs pos="82000">
                  <a:srgbClr val="1E6732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156344" y="1059625"/>
            <a:ext cx="4038600" cy="4525963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CAM Reader</a:t>
            </a:r>
          </a:p>
          <a:p>
            <a:pPr lvl="1"/>
            <a:r>
              <a:rPr lang="en-US" dirty="0" smtClean="0"/>
              <a:t>supports VOI in reader</a:t>
            </a:r>
          </a:p>
          <a:p>
            <a:pPr lvl="1"/>
            <a:r>
              <a:rPr lang="en-US" dirty="0" smtClean="0"/>
              <a:t>supports time properly and works in parallel</a:t>
            </a:r>
          </a:p>
          <a:p>
            <a:pPr lvl="1"/>
            <a:r>
              <a:rPr lang="en-US" dirty="0" smtClean="0"/>
              <a:t>Tech Being used by Community</a:t>
            </a:r>
          </a:p>
          <a:p>
            <a:pPr lvl="2"/>
            <a:r>
              <a:rPr lang="en-US" dirty="0" smtClean="0"/>
              <a:t>http://</a:t>
            </a:r>
            <a:r>
              <a:rPr lang="en-US" dirty="0" err="1" smtClean="0"/>
              <a:t>www.kitware.com</a:t>
            </a:r>
            <a:r>
              <a:rPr lang="en-US" dirty="0" smtClean="0"/>
              <a:t>/news/home/browse/389?siteid=10</a:t>
            </a:r>
          </a:p>
          <a:p>
            <a:r>
              <a:rPr lang="en-US" dirty="0" smtClean="0"/>
              <a:t>Unstructured POP Reader</a:t>
            </a:r>
          </a:p>
          <a:p>
            <a:pPr lvl="1"/>
            <a:r>
              <a:rPr lang="en-US" dirty="0" smtClean="0"/>
              <a:t>Interpolates scalar and vector data on proper grid</a:t>
            </a:r>
          </a:p>
          <a:p>
            <a:pPr lvl="1"/>
            <a:r>
              <a:rPr lang="en-US" dirty="0" smtClean="0"/>
              <a:t>Horizontal velocity components are properly aligned and scaled in </a:t>
            </a:r>
            <a:r>
              <a:rPr lang="en-US" dirty="0" err="1" smtClean="0"/>
              <a:t>ParaView's</a:t>
            </a:r>
            <a:r>
              <a:rPr lang="en-US" dirty="0" smtClean="0"/>
              <a:t> Cartesian coordinate system</a:t>
            </a:r>
          </a:p>
          <a:p>
            <a:pPr lvl="1"/>
            <a:r>
              <a:rPr lang="en-US" dirty="0" smtClean="0"/>
              <a:t>Compute vertical velocity component in serial and are working on doing that in parallel</a:t>
            </a:r>
          </a:p>
          <a:p>
            <a:pPr lvl="2"/>
            <a:r>
              <a:rPr lang="en-US" dirty="0" smtClean="0"/>
              <a:t> This is needed to compute MOC</a:t>
            </a:r>
            <a:endParaRPr lang="en-US" dirty="0"/>
          </a:p>
        </p:txBody>
      </p:sp>
      <p:pic>
        <p:nvPicPr>
          <p:cNvPr id="6" name="Total Precipitable Water [SaveYouTube.com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21260" y="1519064"/>
            <a:ext cx="5063880" cy="284843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962882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5F6EE-7CD0-8749-8224-14331A031C1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20129" y="148161"/>
            <a:ext cx="8074025" cy="5291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146737"/>
                </a:solidFill>
                <a:latin typeface="Arial"/>
                <a:cs typeface="Arial"/>
              </a:rPr>
              <a:t>Production Delivery</a:t>
            </a:r>
          </a:p>
        </p:txBody>
      </p:sp>
      <p:pic>
        <p:nvPicPr>
          <p:cNvPr id="7" name="Picture 9" descr="horizontal-logo-green-tex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36769" y="6291384"/>
            <a:ext cx="8778631" cy="0"/>
          </a:xfrm>
          <a:prstGeom prst="line">
            <a:avLst/>
          </a:prstGeom>
          <a:ln>
            <a:solidFill>
              <a:srgbClr val="14673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6769" y="754559"/>
            <a:ext cx="8778631" cy="0"/>
          </a:xfrm>
          <a:prstGeom prst="line">
            <a:avLst/>
          </a:prstGeom>
          <a:ln w="38100" cmpd="dbl">
            <a:gradFill flip="none" rotWithShape="1">
              <a:gsLst>
                <a:gs pos="82000">
                  <a:srgbClr val="1E6732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3" descr="paraview_cl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" b="2521"/>
          <a:stretch>
            <a:fillRect/>
          </a:stretch>
        </p:blipFill>
        <p:spPr>
          <a:xfrm>
            <a:off x="3493867" y="3336604"/>
            <a:ext cx="5192933" cy="28559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Picture 10" descr="paraview_climage_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5" y="891458"/>
            <a:ext cx="3175000" cy="371150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Rectangle 11"/>
          <p:cNvSpPr/>
          <p:nvPr/>
        </p:nvSpPr>
        <p:spPr>
          <a:xfrm>
            <a:off x="3493867" y="1135999"/>
            <a:ext cx="5458265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ParaView </a:t>
            </a:r>
            <a:r>
              <a:rPr lang="en-US" dirty="0"/>
              <a:t>integration with UV-CDAT framework that includes support for ParaView' s client / server mode within UV-</a:t>
            </a:r>
            <a:r>
              <a:rPr lang="en-US" dirty="0" smtClean="0"/>
              <a:t>CDAT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Availability </a:t>
            </a:r>
            <a:r>
              <a:rPr lang="en-US" dirty="0"/>
              <a:t>of Parallel Unstructured POP Reader in UV-CDAT </a:t>
            </a:r>
            <a:r>
              <a:rPr lang="en-US" dirty="0" smtClean="0"/>
              <a:t>ParaView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Various </a:t>
            </a:r>
            <a:r>
              <a:rPr lang="en-US" dirty="0"/>
              <a:t>build system </a:t>
            </a:r>
            <a:r>
              <a:rPr lang="en-US" dirty="0" smtClean="0"/>
              <a:t>improvements</a:t>
            </a:r>
          </a:p>
        </p:txBody>
      </p:sp>
    </p:spTree>
    <p:extLst>
      <p:ext uri="{BB962C8B-B14F-4D97-AF65-F5344CB8AC3E}">
        <p14:creationId xmlns:p14="http://schemas.microsoft.com/office/powerpoint/2010/main" val="1796775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5F6EE-7CD0-8749-8224-14331A031C1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20129" y="148161"/>
            <a:ext cx="8074025" cy="5291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146737"/>
                </a:solidFill>
                <a:latin typeface="Arial"/>
                <a:cs typeface="Arial"/>
              </a:rPr>
              <a:t>Remote climate Data Analysis and Visualization</a:t>
            </a:r>
          </a:p>
        </p:txBody>
      </p:sp>
      <p:pic>
        <p:nvPicPr>
          <p:cNvPr id="7" name="Picture 9" descr="horizontal-logo-green-tex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36769" y="6291384"/>
            <a:ext cx="8778631" cy="0"/>
          </a:xfrm>
          <a:prstGeom prst="line">
            <a:avLst/>
          </a:prstGeom>
          <a:ln>
            <a:solidFill>
              <a:srgbClr val="14673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6769" y="754559"/>
            <a:ext cx="8778631" cy="0"/>
          </a:xfrm>
          <a:prstGeom prst="line">
            <a:avLst/>
          </a:prstGeom>
          <a:ln w="38100" cmpd="dbl">
            <a:gradFill flip="none" rotWithShape="1">
              <a:gsLst>
                <a:gs pos="82000">
                  <a:srgbClr val="1E6732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36769" y="1046135"/>
            <a:ext cx="41727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ViSUS</a:t>
            </a:r>
            <a:r>
              <a:rPr lang="en-US" dirty="0" smtClean="0"/>
              <a:t> data streams allow to merging multiple datasets in real time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Time interpolation of and concurrent visualization of climate data ensembles defined on different time scales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Current development of </a:t>
            </a:r>
            <a:r>
              <a:rPr lang="en-US" dirty="0" err="1" smtClean="0"/>
              <a:t>Qt</a:t>
            </a:r>
            <a:r>
              <a:rPr lang="en-US" dirty="0" smtClean="0"/>
              <a:t> interface for full integration into UV-CDAT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Server side and client side computation of statistical functions such as median, average, standard deviation, …….</a:t>
            </a:r>
            <a:endParaRPr lang="en-US" dirty="0"/>
          </a:p>
        </p:txBody>
      </p:sp>
      <p:pic>
        <p:nvPicPr>
          <p:cNvPr id="10" name="Picture 9" descr="C:\pascucci\images\climate-visus-interpolation\Screen Shot 2012-01-24 at 3.06.18 PM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4799" y="839226"/>
            <a:ext cx="5039201" cy="2759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33" y="3837549"/>
            <a:ext cx="7802683" cy="239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36866" y="3434349"/>
            <a:ext cx="5259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Standard Deviation </a:t>
            </a:r>
            <a:r>
              <a:rPr lang="en-US" dirty="0" smtClean="0"/>
              <a:t>and </a:t>
            </a:r>
            <a:r>
              <a:rPr lang="en-US" u="sng" dirty="0" smtClean="0"/>
              <a:t>Average</a:t>
            </a:r>
            <a:r>
              <a:rPr lang="en-US" dirty="0" smtClean="0"/>
              <a:t> of ten climate models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4557141" y="3727938"/>
            <a:ext cx="164328" cy="677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477000" y="3733800"/>
            <a:ext cx="720764" cy="6259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945467" y="1769533"/>
            <a:ext cx="1464736" cy="592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322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5F6EE-7CD0-8749-8224-14331A031C1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20129" y="148161"/>
            <a:ext cx="8074025" cy="5291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146737"/>
                </a:solidFill>
                <a:latin typeface="Arial"/>
                <a:cs typeface="Arial"/>
              </a:rPr>
              <a:t>Uncertainty  Visualization for Climate Simulations</a:t>
            </a:r>
          </a:p>
        </p:txBody>
      </p:sp>
      <p:pic>
        <p:nvPicPr>
          <p:cNvPr id="7" name="Picture 9" descr="horizontal-logo-green-tex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36769" y="6291384"/>
            <a:ext cx="8778631" cy="0"/>
          </a:xfrm>
          <a:prstGeom prst="line">
            <a:avLst/>
          </a:prstGeom>
          <a:ln>
            <a:solidFill>
              <a:srgbClr val="14673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6769" y="754559"/>
            <a:ext cx="8778631" cy="0"/>
          </a:xfrm>
          <a:prstGeom prst="line">
            <a:avLst/>
          </a:prstGeom>
          <a:ln w="38100" cmpd="dbl">
            <a:gradFill flip="none" rotWithShape="1">
              <a:gsLst>
                <a:gs pos="82000">
                  <a:srgbClr val="1E6732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853" y="1166215"/>
            <a:ext cx="4894546" cy="464174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6347" y="1046135"/>
            <a:ext cx="35252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Interactive visualization of climate data ensembles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Use of multidimensional transfer functions to select emerging structures of interest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Collaboration with the SDAV </a:t>
            </a:r>
            <a:r>
              <a:rPr lang="en-US" dirty="0" err="1" smtClean="0"/>
              <a:t>Scidac</a:t>
            </a:r>
            <a:r>
              <a:rPr lang="en-US" dirty="0" smtClean="0"/>
              <a:t> 3 institute for adoption of UQ visualization techniques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Collaboration with Sandia MAPD team for statistical analysis of climate data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59" y="4138011"/>
            <a:ext cx="3380244" cy="207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22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5F6EE-7CD0-8749-8224-14331A031C1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1" y="-19584"/>
            <a:ext cx="8229600" cy="5291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146737"/>
                </a:solidFill>
                <a:latin typeface="Arial"/>
                <a:cs typeface="Arial"/>
              </a:rPr>
              <a:t>Human-Induced Global Ocean Warming on </a:t>
            </a:r>
          </a:p>
          <a:p>
            <a:r>
              <a:rPr lang="en-US" sz="2400" b="1" dirty="0" smtClean="0">
                <a:solidFill>
                  <a:srgbClr val="146737"/>
                </a:solidFill>
                <a:latin typeface="Arial"/>
                <a:cs typeface="Arial"/>
              </a:rPr>
              <a:t>Multi-Decadal Time Scales</a:t>
            </a:r>
          </a:p>
        </p:txBody>
      </p:sp>
      <p:pic>
        <p:nvPicPr>
          <p:cNvPr id="7" name="Picture 9" descr="horizontal-logo-green-tex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36769" y="6291384"/>
            <a:ext cx="8778631" cy="0"/>
          </a:xfrm>
          <a:prstGeom prst="line">
            <a:avLst/>
          </a:prstGeom>
          <a:ln>
            <a:solidFill>
              <a:srgbClr val="14673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6769" y="754559"/>
            <a:ext cx="8778631" cy="0"/>
          </a:xfrm>
          <a:prstGeom prst="line">
            <a:avLst/>
          </a:prstGeom>
          <a:ln w="38100" cmpd="dbl">
            <a:gradFill flip="none" rotWithShape="1">
              <a:gsLst>
                <a:gs pos="82000">
                  <a:srgbClr val="1E6732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Ocean_Animation[1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8636" y="800739"/>
            <a:ext cx="6026728" cy="54338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91946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5F6EE-7CD0-8749-8224-14331A031C1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20129" y="148161"/>
            <a:ext cx="8074025" cy="5291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146737"/>
                </a:solidFill>
                <a:latin typeface="Arial"/>
                <a:cs typeface="Arial"/>
              </a:rPr>
              <a:t>Ultra-scale Climate Data Analysis Tools (UV-CDAT)</a:t>
            </a:r>
          </a:p>
        </p:txBody>
      </p:sp>
      <p:pic>
        <p:nvPicPr>
          <p:cNvPr id="7" name="Picture 9" descr="horizontal-logo-green-tex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36769" y="6291384"/>
            <a:ext cx="8778631" cy="0"/>
          </a:xfrm>
          <a:prstGeom prst="line">
            <a:avLst/>
          </a:prstGeom>
          <a:ln>
            <a:solidFill>
              <a:srgbClr val="14673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6769" y="754559"/>
            <a:ext cx="8778631" cy="0"/>
          </a:xfrm>
          <a:prstGeom prst="line">
            <a:avLst/>
          </a:prstGeom>
          <a:ln w="38100" cmpd="dbl">
            <a:gradFill flip="none" rotWithShape="1">
              <a:gsLst>
                <a:gs pos="82000">
                  <a:srgbClr val="1E6732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1" descr="uvcdat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60" y="819818"/>
            <a:ext cx="4260294" cy="2722458"/>
          </a:xfrm>
          <a:prstGeom prst="rect">
            <a:avLst/>
          </a:prstGeom>
          <a:solidFill>
            <a:srgbClr val="FFFF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</p:pic>
      <p:sp>
        <p:nvSpPr>
          <p:cNvPr id="11" name="TextBox 10"/>
          <p:cNvSpPr txBox="1"/>
          <p:nvPr/>
        </p:nvSpPr>
        <p:spPr>
          <a:xfrm>
            <a:off x="136768" y="802884"/>
            <a:ext cx="4049527" cy="5392246"/>
          </a:xfrm>
          <a:prstGeom prst="rect">
            <a:avLst/>
          </a:prstGeom>
          <a:noFill/>
        </p:spPr>
        <p:txBody>
          <a:bodyPr wrap="square" lIns="82296" tIns="41148" rIns="82296" bIns="41148">
            <a:spAutoFit/>
          </a:bodyPr>
          <a:lstStyle/>
          <a:p>
            <a:pPr algn="ctr">
              <a:defRPr/>
            </a:pPr>
            <a:r>
              <a:rPr lang="en-US" sz="1700" b="1" dirty="0" smtClean="0">
                <a:solidFill>
                  <a:srgbClr val="000090"/>
                </a:solidFill>
                <a:latin typeface="Arial"/>
                <a:cs typeface="Arial"/>
              </a:rPr>
              <a:t>Approach </a:t>
            </a:r>
          </a:p>
          <a:p>
            <a:pPr>
              <a:defRPr/>
            </a:pPr>
            <a:r>
              <a:rPr lang="en-US" sz="1500" dirty="0" smtClean="0">
                <a:latin typeface="Arial"/>
                <a:cs typeface="Arial"/>
              </a:rPr>
              <a:t>Integrates </a:t>
            </a:r>
            <a:r>
              <a:rPr lang="en-US" sz="1500" dirty="0">
                <a:latin typeface="Arial"/>
                <a:cs typeface="Arial"/>
              </a:rPr>
              <a:t>several existing, widely used open-source data analysis and visualization packages into seamless environment</a:t>
            </a:r>
          </a:p>
          <a:p>
            <a:pPr marL="628650" lvl="2" indent="-285750">
              <a:buFont typeface="Wingdings" charset="2"/>
              <a:buChar char="§"/>
              <a:defRPr/>
            </a:pPr>
            <a:r>
              <a:rPr lang="en-US" sz="1400" dirty="0">
                <a:latin typeface="Arial"/>
                <a:cs typeface="Arial"/>
              </a:rPr>
              <a:t>CDAT – Climate </a:t>
            </a:r>
            <a:r>
              <a:rPr lang="en-US" sz="1400" dirty="0" smtClean="0">
                <a:latin typeface="Arial"/>
                <a:cs typeface="Arial"/>
              </a:rPr>
              <a:t>data analysis/</a:t>
            </a:r>
            <a:r>
              <a:rPr lang="en-US" sz="1400" dirty="0" err="1" smtClean="0">
                <a:latin typeface="Arial"/>
                <a:cs typeface="Arial"/>
              </a:rPr>
              <a:t>viz</a:t>
            </a:r>
            <a:endParaRPr lang="en-US" sz="1400" dirty="0">
              <a:latin typeface="Arial"/>
              <a:cs typeface="Arial"/>
            </a:endParaRPr>
          </a:p>
          <a:p>
            <a:pPr marL="628650" lvl="2" indent="-285750">
              <a:buFont typeface="Wingdings" charset="2"/>
              <a:buChar char="§"/>
              <a:defRPr/>
            </a:pPr>
            <a:r>
              <a:rPr lang="en-US" sz="1400" dirty="0">
                <a:latin typeface="Arial"/>
                <a:cs typeface="Arial"/>
              </a:rPr>
              <a:t>VTK  </a:t>
            </a:r>
            <a:r>
              <a:rPr lang="en-US" sz="1400" dirty="0" smtClean="0">
                <a:latin typeface="Arial"/>
                <a:cs typeface="Arial"/>
              </a:rPr>
              <a:t>- Visualization Toolkit</a:t>
            </a:r>
            <a:endParaRPr lang="en-US" sz="1400" dirty="0">
              <a:latin typeface="Arial"/>
              <a:cs typeface="Arial"/>
            </a:endParaRPr>
          </a:p>
          <a:p>
            <a:pPr marL="628650" lvl="2" indent="-285750">
              <a:buFont typeface="Wingdings" charset="2"/>
              <a:buChar char="§"/>
              <a:defRPr/>
            </a:pPr>
            <a:r>
              <a:rPr lang="en-US" sz="1400" dirty="0">
                <a:latin typeface="Arial"/>
                <a:cs typeface="Arial"/>
              </a:rPr>
              <a:t>R – Statistical analysis</a:t>
            </a:r>
          </a:p>
          <a:p>
            <a:pPr marL="628650" lvl="2" indent="-285750">
              <a:buFont typeface="Wingdings" charset="2"/>
              <a:buChar char="§"/>
              <a:defRPr/>
            </a:pPr>
            <a:r>
              <a:rPr lang="en-US" sz="1400" dirty="0" err="1" smtClean="0">
                <a:latin typeface="Arial"/>
                <a:cs typeface="Arial"/>
              </a:rPr>
              <a:t>VisTrails</a:t>
            </a:r>
            <a:r>
              <a:rPr lang="en-US" sz="1400" dirty="0" smtClean="0">
                <a:latin typeface="Arial"/>
                <a:cs typeface="Arial"/>
              </a:rPr>
              <a:t> – Workflow Provenance</a:t>
            </a:r>
            <a:endParaRPr lang="en-US" sz="1400" dirty="0">
              <a:latin typeface="Arial"/>
              <a:cs typeface="Arial"/>
            </a:endParaRPr>
          </a:p>
          <a:p>
            <a:pPr marL="628650" lvl="2" indent="-285750">
              <a:buFont typeface="Wingdings" charset="2"/>
              <a:buChar char="§"/>
              <a:defRPr/>
            </a:pPr>
            <a:r>
              <a:rPr lang="en-US" sz="1400" dirty="0" smtClean="0">
                <a:latin typeface="Arial"/>
                <a:cs typeface="Arial"/>
              </a:rPr>
              <a:t>VisIt, ParaView, DV3D – 3D Visualization</a:t>
            </a:r>
          </a:p>
          <a:p>
            <a:pPr marL="169863" indent="-169863">
              <a:spcBef>
                <a:spcPct val="20000"/>
              </a:spcBef>
              <a:buFont typeface="Arial" charset="0"/>
              <a:buChar char="•"/>
            </a:pPr>
            <a:r>
              <a:rPr lang="en-US" sz="1500" dirty="0" smtClean="0">
                <a:latin typeface="Arial"/>
                <a:cs typeface="Arial"/>
              </a:rPr>
              <a:t>Local </a:t>
            </a:r>
            <a:r>
              <a:rPr lang="en-US" sz="1500" dirty="0">
                <a:latin typeface="Arial"/>
                <a:cs typeface="Arial"/>
              </a:rPr>
              <a:t>and remote visualization and data access</a:t>
            </a:r>
          </a:p>
          <a:p>
            <a:pPr marL="169863" indent="-169863">
              <a:spcBef>
                <a:spcPct val="20000"/>
              </a:spcBef>
              <a:buFont typeface="Arial" charset="0"/>
              <a:buChar char="•"/>
            </a:pPr>
            <a:r>
              <a:rPr lang="en-US" sz="1500" dirty="0">
                <a:latin typeface="Arial"/>
                <a:cs typeface="Arial"/>
              </a:rPr>
              <a:t>Comparative visualization and statistical analyses</a:t>
            </a:r>
          </a:p>
          <a:p>
            <a:pPr marL="169863" indent="-169863">
              <a:spcBef>
                <a:spcPct val="20000"/>
              </a:spcBef>
              <a:buFont typeface="Arial" charset="0"/>
              <a:buChar char="•"/>
            </a:pPr>
            <a:r>
              <a:rPr lang="en-US" sz="1500" dirty="0">
                <a:latin typeface="Arial"/>
                <a:cs typeface="Arial"/>
              </a:rPr>
              <a:t>Robust tools for </a:t>
            </a:r>
            <a:r>
              <a:rPr lang="en-US" sz="1500" dirty="0" err="1">
                <a:latin typeface="Arial"/>
                <a:cs typeface="Arial"/>
              </a:rPr>
              <a:t>regridding</a:t>
            </a:r>
            <a:r>
              <a:rPr lang="en-US" sz="1500" dirty="0">
                <a:latin typeface="Arial"/>
                <a:cs typeface="Arial"/>
              </a:rPr>
              <a:t>, </a:t>
            </a:r>
            <a:r>
              <a:rPr lang="en-US" sz="1500" dirty="0" err="1">
                <a:latin typeface="Arial"/>
                <a:cs typeface="Arial"/>
              </a:rPr>
              <a:t>reprojection</a:t>
            </a:r>
            <a:r>
              <a:rPr lang="en-US" sz="1500" dirty="0">
                <a:latin typeface="Arial"/>
                <a:cs typeface="Arial"/>
              </a:rPr>
              <a:t>, and aggregation</a:t>
            </a:r>
          </a:p>
          <a:p>
            <a:pPr marL="169863" indent="-169863">
              <a:spcBef>
                <a:spcPct val="20000"/>
              </a:spcBef>
              <a:buFont typeface="Arial" charset="0"/>
              <a:buChar char="•"/>
            </a:pPr>
            <a:r>
              <a:rPr lang="en-US" sz="1500" dirty="0">
                <a:latin typeface="Arial"/>
                <a:cs typeface="Arial"/>
              </a:rPr>
              <a:t>Support for unstructured grids and non-gridded observational data, including geospatial formats often used for observational data sets</a:t>
            </a:r>
          </a:p>
          <a:p>
            <a:pPr marL="169863" indent="-169863">
              <a:spcBef>
                <a:spcPct val="20000"/>
              </a:spcBef>
              <a:buFont typeface="Arial" charset="0"/>
              <a:buChar char="•"/>
            </a:pPr>
            <a:r>
              <a:rPr lang="en-US" sz="1500" dirty="0">
                <a:latin typeface="Arial"/>
                <a:cs typeface="Arial"/>
              </a:rPr>
              <a:t>Workflow analysis and provenance management</a:t>
            </a:r>
          </a:p>
          <a:p>
            <a:pPr marL="285750" indent="-285750">
              <a:buFont typeface="Arial"/>
              <a:buChar char="•"/>
              <a:defRPr/>
            </a:pP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99900" y="3983028"/>
            <a:ext cx="4815500" cy="2271391"/>
          </a:xfrm>
          <a:prstGeom prst="rect">
            <a:avLst/>
          </a:prstGeom>
          <a:noFill/>
        </p:spPr>
        <p:txBody>
          <a:bodyPr wrap="square" lIns="82296" tIns="41148" rIns="82296" bIns="41148">
            <a:spAutoFit/>
          </a:bodyPr>
          <a:lstStyle/>
          <a:p>
            <a:pPr algn="ctr">
              <a:defRPr/>
            </a:pPr>
            <a:r>
              <a:rPr lang="en-US" sz="1700" b="1" dirty="0" smtClean="0">
                <a:solidFill>
                  <a:srgbClr val="000090"/>
                </a:solidFill>
                <a:latin typeface="Arial"/>
                <a:cs typeface="Arial"/>
              </a:rPr>
              <a:t>Highlights</a:t>
            </a:r>
          </a:p>
          <a:p>
            <a:pPr marL="169863" indent="-169863">
              <a:spcBef>
                <a:spcPct val="20000"/>
              </a:spcBef>
              <a:buFont typeface="Arial" charset="0"/>
              <a:buChar char="•"/>
            </a:pPr>
            <a:r>
              <a:rPr lang="en-US" sz="1500" dirty="0" smtClean="0">
                <a:latin typeface="Arial"/>
                <a:cs typeface="Arial"/>
              </a:rPr>
              <a:t>Official Release of UV-CDAT version 1.0.0</a:t>
            </a:r>
          </a:p>
          <a:p>
            <a:pPr marL="169863" indent="-169863">
              <a:spcBef>
                <a:spcPct val="20000"/>
              </a:spcBef>
              <a:buFont typeface="Arial" charset="0"/>
              <a:buChar char="•"/>
            </a:pPr>
            <a:r>
              <a:rPr lang="en-US" sz="1500" dirty="0" smtClean="0">
                <a:latin typeface="Arial"/>
                <a:cs typeface="Arial"/>
              </a:rPr>
              <a:t>Website documentation and Video Tutorials</a:t>
            </a:r>
            <a:endParaRPr lang="en-US" sz="1500" dirty="0">
              <a:latin typeface="Arial"/>
              <a:cs typeface="Arial"/>
            </a:endParaRPr>
          </a:p>
          <a:p>
            <a:pPr marL="169863" indent="-169863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/>
              <a:t>Ultra</a:t>
            </a:r>
            <a:r>
              <a:rPr lang="en-US" sz="1600" dirty="0"/>
              <a:t>-scale Reusable Analysis and </a:t>
            </a:r>
            <a:r>
              <a:rPr lang="en-US" sz="1600" dirty="0" smtClean="0"/>
              <a:t>Diagnostics </a:t>
            </a:r>
            <a:r>
              <a:rPr lang="en-US" sz="1600" dirty="0"/>
              <a:t>Framework (U-ReAD)</a:t>
            </a:r>
          </a:p>
          <a:p>
            <a:pPr marL="169863" indent="-169863">
              <a:spcBef>
                <a:spcPct val="20000"/>
              </a:spcBef>
              <a:buFont typeface="Arial" charset="0"/>
              <a:buChar char="•"/>
            </a:pPr>
            <a:r>
              <a:rPr lang="en-US" sz="1500" dirty="0" smtClean="0">
                <a:latin typeface="Arial"/>
                <a:cs typeface="Arial"/>
              </a:rPr>
              <a:t>Ensemble Data analysis Environment (EDEN)</a:t>
            </a:r>
          </a:p>
          <a:p>
            <a:pPr marL="169863" indent="-169863">
              <a:spcBef>
                <a:spcPct val="20000"/>
              </a:spcBef>
              <a:buFont typeface="Arial" charset="0"/>
              <a:buChar char="•"/>
            </a:pPr>
            <a:r>
              <a:rPr lang="en-US" sz="1500" dirty="0" smtClean="0">
                <a:latin typeface="Arial"/>
                <a:cs typeface="Arial"/>
              </a:rPr>
              <a:t>LibCF Mosaic Grids and ESMF </a:t>
            </a:r>
            <a:r>
              <a:rPr lang="en-US" sz="1500" dirty="0" err="1" smtClean="0">
                <a:latin typeface="Arial"/>
                <a:cs typeface="Arial"/>
              </a:rPr>
              <a:t>Regridding</a:t>
            </a:r>
            <a:endParaRPr lang="en-US" sz="1500" dirty="0" smtClean="0">
              <a:latin typeface="Arial"/>
              <a:cs typeface="Arial"/>
            </a:endParaRPr>
          </a:p>
          <a:p>
            <a:pPr marL="169863" indent="-169863">
              <a:spcBef>
                <a:spcPct val="20000"/>
              </a:spcBef>
              <a:buFont typeface="Arial" charset="0"/>
              <a:buChar char="•"/>
            </a:pPr>
            <a:r>
              <a:rPr lang="en-US" sz="1500" dirty="0" smtClean="0">
                <a:latin typeface="Arial"/>
                <a:cs typeface="Arial"/>
              </a:rPr>
              <a:t>Climate Science R&amp;D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33861" y="3470243"/>
            <a:ext cx="45815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Joint climate data vision for large-scale visualization and analysis.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930091" y="-31191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41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055" y="898586"/>
            <a:ext cx="4224528" cy="28326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5F6EE-7CD0-8749-8224-14331A031C1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20129" y="148161"/>
            <a:ext cx="8074025" cy="5291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146737"/>
                </a:solidFill>
                <a:latin typeface="Arial"/>
                <a:cs typeface="Arial"/>
              </a:rPr>
              <a:t>BER Projects and Missions</a:t>
            </a:r>
          </a:p>
        </p:txBody>
      </p:sp>
      <p:pic>
        <p:nvPicPr>
          <p:cNvPr id="7" name="Picture 9" descr="horizontal-logo-green-tex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36769" y="6291384"/>
            <a:ext cx="8778631" cy="0"/>
          </a:xfrm>
          <a:prstGeom prst="line">
            <a:avLst/>
          </a:prstGeom>
          <a:ln>
            <a:solidFill>
              <a:srgbClr val="14673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6769" y="754559"/>
            <a:ext cx="8778631" cy="0"/>
          </a:xfrm>
          <a:prstGeom prst="line">
            <a:avLst/>
          </a:prstGeom>
          <a:ln w="38100" cmpd="dbl">
            <a:gradFill flip="none" rotWithShape="1">
              <a:gsLst>
                <a:gs pos="82000">
                  <a:srgbClr val="1E6732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538350" y="987549"/>
            <a:ext cx="954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CSSEF</a:t>
            </a:r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6" name="Picture 5" descr="a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1" y="898585"/>
            <a:ext cx="4383709" cy="28326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Rectangle 9"/>
          <p:cNvSpPr/>
          <p:nvPr/>
        </p:nvSpPr>
        <p:spPr>
          <a:xfrm>
            <a:off x="3361431" y="3294203"/>
            <a:ext cx="890125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CMIP5</a:t>
            </a:r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6770" y="3914999"/>
            <a:ext cx="88810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Also important for other BER and new </a:t>
            </a:r>
            <a:r>
              <a:rPr lang="en-US" dirty="0" err="1" smtClean="0"/>
              <a:t>SciDAC</a:t>
            </a:r>
            <a:r>
              <a:rPr lang="en-US" dirty="0" smtClean="0"/>
              <a:t> projects: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UV-CDAT used for model validation in several existing BER projects, including CMIP5, CSSEF, COSIM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Multi-scale project will require new unstructured variable-resolution grid capabilities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UQ is an important component of several projects and requires comparative analysis of many ensemble members and tools like EDEN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Many BER/</a:t>
            </a:r>
            <a:r>
              <a:rPr lang="en-US" dirty="0" err="1" smtClean="0"/>
              <a:t>SciDAC</a:t>
            </a:r>
            <a:r>
              <a:rPr lang="en-US" dirty="0" smtClean="0"/>
              <a:t> projects require large scale simulations performed at LCFs and UV-CDAT provides capability for shared analysis of common simulations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008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5F6EE-7CD0-8749-8224-14331A031C1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20129" y="148161"/>
            <a:ext cx="8074025" cy="5291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146737"/>
                </a:solidFill>
                <a:latin typeface="Arial"/>
                <a:cs typeface="Arial"/>
              </a:rPr>
              <a:t>Near-Term Plans and Directions</a:t>
            </a:r>
          </a:p>
        </p:txBody>
      </p:sp>
      <p:pic>
        <p:nvPicPr>
          <p:cNvPr id="7" name="Picture 9" descr="horizontal-logo-green-tex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36769" y="6291384"/>
            <a:ext cx="8778631" cy="0"/>
          </a:xfrm>
          <a:prstGeom prst="line">
            <a:avLst/>
          </a:prstGeom>
          <a:ln>
            <a:solidFill>
              <a:srgbClr val="14673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6769" y="754559"/>
            <a:ext cx="8778631" cy="0"/>
          </a:xfrm>
          <a:prstGeom prst="line">
            <a:avLst/>
          </a:prstGeom>
          <a:ln w="38100" cmpd="dbl">
            <a:gradFill flip="none" rotWithShape="1">
              <a:gsLst>
                <a:gs pos="82000">
                  <a:srgbClr val="1E6732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875022"/>
            <a:ext cx="8229600" cy="526191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Reduce executable size and stress test for system performance on LCFs and other platforms</a:t>
            </a:r>
          </a:p>
          <a:p>
            <a:r>
              <a:rPr lang="en-US" sz="2400" dirty="0" smtClean="0"/>
              <a:t>Review and refine graphical user interface and workflow</a:t>
            </a:r>
            <a:endParaRPr lang="en-US" sz="2000" dirty="0" smtClean="0"/>
          </a:p>
          <a:p>
            <a:r>
              <a:rPr lang="en-US" sz="2400" dirty="0" smtClean="0"/>
              <a:t>Allow fast implementation and integration of external software via “Plug-in Wrappers”</a:t>
            </a:r>
          </a:p>
          <a:p>
            <a:r>
              <a:rPr lang="en-US" sz="2400" dirty="0" smtClean="0"/>
              <a:t>Refine the integration of UV-CDAT as a backend service to ESGF and interact directly with ESGF to allow full client-side usage</a:t>
            </a:r>
          </a:p>
          <a:p>
            <a:r>
              <a:rPr lang="en-US" sz="2400" dirty="0" smtClean="0"/>
              <a:t>Continue packaging and user documentation</a:t>
            </a:r>
            <a:endParaRPr lang="en-US" sz="2400" dirty="0"/>
          </a:p>
          <a:p>
            <a:r>
              <a:rPr lang="en-US" sz="2400" dirty="0" smtClean="0"/>
              <a:t>Present live on-line courses on UV-CDAT and generate as video tutorials hosted on YouTube.</a:t>
            </a:r>
          </a:p>
          <a:p>
            <a:r>
              <a:rPr lang="en-US" sz="2400" dirty="0" smtClean="0"/>
              <a:t>Provide ultra-scale analysis and visualization services to BER climate research teams</a:t>
            </a:r>
          </a:p>
          <a:p>
            <a:r>
              <a:rPr lang="en-US" sz="2400" dirty="0" smtClean="0"/>
              <a:t>Software Quality Assurance</a:t>
            </a:r>
          </a:p>
        </p:txBody>
      </p:sp>
    </p:spTree>
    <p:extLst>
      <p:ext uri="{BB962C8B-B14F-4D97-AF65-F5344CB8AC3E}">
        <p14:creationId xmlns:p14="http://schemas.microsoft.com/office/powerpoint/2010/main" val="2117950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oster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485"/>
            <a:ext cx="9161161" cy="195358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5F6EE-7CD0-8749-8224-14331A031C1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" name="Picture 9" descr="horizontal-logo-green-tex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36769" y="6291384"/>
            <a:ext cx="8778631" cy="0"/>
          </a:xfrm>
          <a:prstGeom prst="line">
            <a:avLst/>
          </a:prstGeom>
          <a:ln>
            <a:solidFill>
              <a:srgbClr val="14673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20129" y="148161"/>
            <a:ext cx="8074025" cy="5291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146737"/>
                </a:solidFill>
                <a:latin typeface="Arial"/>
                <a:cs typeface="Arial"/>
              </a:rPr>
              <a:t>Demonstration and Video Tutorials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6769" y="754559"/>
            <a:ext cx="8778631" cy="0"/>
          </a:xfrm>
          <a:prstGeom prst="line">
            <a:avLst/>
          </a:prstGeom>
          <a:ln w="38100" cmpd="dbl">
            <a:gradFill flip="none" rotWithShape="1">
              <a:gsLst>
                <a:gs pos="82000">
                  <a:srgbClr val="1E6732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774697" y="1029471"/>
            <a:ext cx="8229600" cy="207668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Collaborations</a:t>
            </a:r>
          </a:p>
          <a:p>
            <a:r>
              <a:rPr lang="en-US" sz="2000" dirty="0" smtClean="0"/>
              <a:t>Complexity</a:t>
            </a:r>
          </a:p>
          <a:p>
            <a:r>
              <a:rPr lang="en-US" sz="2000" dirty="0" smtClean="0"/>
              <a:t>Level of software builds and integration </a:t>
            </a:r>
          </a:p>
          <a:p>
            <a:r>
              <a:rPr lang="en-US" sz="2000" dirty="0" smtClean="0"/>
              <a:t>Functionalities</a:t>
            </a:r>
          </a:p>
          <a:p>
            <a:r>
              <a:rPr lang="en-US" sz="2000" dirty="0" smtClean="0"/>
              <a:t>Component modularity and organization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74697" y="5026172"/>
            <a:ext cx="8229600" cy="133017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Live UV-CDAT Demonstration …</a:t>
            </a:r>
          </a:p>
          <a:p>
            <a:r>
              <a:rPr lang="en-US" sz="2000" dirty="0" smtClean="0"/>
              <a:t>YouTube Video Tutorials …</a:t>
            </a:r>
          </a:p>
          <a:p>
            <a:r>
              <a:rPr lang="en-US" sz="2000" dirty="0" smtClean="0"/>
              <a:t>Q &amp; 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4384" y="754559"/>
            <a:ext cx="1288892" cy="390876"/>
          </a:xfrm>
          <a:prstGeom prst="rect">
            <a:avLst/>
          </a:prstGeom>
          <a:noFill/>
        </p:spPr>
        <p:txBody>
          <a:bodyPr wrap="square" lIns="82296" tIns="41148" rIns="82296" bIns="41148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Recap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4383" y="4750845"/>
            <a:ext cx="2172723" cy="390876"/>
          </a:xfrm>
          <a:prstGeom prst="rect">
            <a:avLst/>
          </a:prstGeom>
          <a:noFill/>
        </p:spPr>
        <p:txBody>
          <a:bodyPr wrap="square" lIns="82296" tIns="41148" rIns="82296" bIns="41148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Interaction</a:t>
            </a:r>
          </a:p>
        </p:txBody>
      </p:sp>
      <p:pic>
        <p:nvPicPr>
          <p:cNvPr id="12" name="Picture 11" descr="UV-CDAT_logo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217" y="3646732"/>
            <a:ext cx="1569757" cy="40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09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5F6EE-7CD0-8749-8224-14331A031C1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" y="148161"/>
            <a:ext cx="9144000" cy="5291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146737"/>
                </a:solidFill>
                <a:latin typeface="Arial"/>
                <a:cs typeface="Arial"/>
              </a:rPr>
              <a:t>UV-CDAT Displaying CDAT, DV3D, ParaView, VisIt, and R </a:t>
            </a:r>
          </a:p>
        </p:txBody>
      </p:sp>
      <p:pic>
        <p:nvPicPr>
          <p:cNvPr id="7" name="Picture 9" descr="horizontal-logo-green-tex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36769" y="6291384"/>
            <a:ext cx="8778631" cy="0"/>
          </a:xfrm>
          <a:prstGeom prst="line">
            <a:avLst/>
          </a:prstGeom>
          <a:ln>
            <a:solidFill>
              <a:srgbClr val="14673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6769" y="754559"/>
            <a:ext cx="8778631" cy="0"/>
          </a:xfrm>
          <a:prstGeom prst="line">
            <a:avLst/>
          </a:prstGeom>
          <a:ln w="38100" cmpd="dbl">
            <a:gradFill flip="none" rotWithShape="1">
              <a:gsLst>
                <a:gs pos="82000">
                  <a:srgbClr val="1E6732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visit-r-vcs-cdat-dv3d-paraview-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2" y="913472"/>
            <a:ext cx="8992981" cy="52761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553274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5F6EE-7CD0-8749-8224-14331A031C1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84083" y="2317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20129" y="148161"/>
            <a:ext cx="8074025" cy="5291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146737"/>
                </a:solidFill>
                <a:latin typeface="Arial"/>
                <a:cs typeface="Arial"/>
              </a:rPr>
              <a:t>Official Release 1.0.0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080" y="4066387"/>
            <a:ext cx="8071908" cy="943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400" b="1" i="1" dirty="0" smtClean="0">
                <a:solidFill>
                  <a:srgbClr val="000090"/>
                </a:solidFill>
                <a:latin typeface="Arial"/>
                <a:cs typeface="Arial"/>
              </a:rPr>
              <a:t>1.0.0 Official Release </a:t>
            </a:r>
            <a:r>
              <a:rPr lang="en-US" sz="1400" i="1" dirty="0" smtClean="0">
                <a:solidFill>
                  <a:srgbClr val="000090"/>
                </a:solidFill>
                <a:latin typeface="Arial"/>
                <a:cs typeface="Arial"/>
              </a:rPr>
              <a:t>– </a:t>
            </a:r>
            <a:r>
              <a:rPr lang="en-US" sz="1400" i="1" dirty="0" smtClean="0">
                <a:latin typeface="Arial"/>
                <a:cs typeface="Arial"/>
              </a:rPr>
              <a:t>May 9</a:t>
            </a:r>
            <a:r>
              <a:rPr lang="en-US" sz="1400" i="1" baseline="30000" dirty="0" smtClean="0">
                <a:latin typeface="Arial"/>
                <a:cs typeface="Arial"/>
              </a:rPr>
              <a:t>th</a:t>
            </a:r>
            <a:r>
              <a:rPr lang="en-US" sz="1400" i="1" dirty="0" smtClean="0">
                <a:latin typeface="Arial"/>
                <a:cs typeface="Arial"/>
              </a:rPr>
              <a:t>, 2012</a:t>
            </a:r>
          </a:p>
          <a:p>
            <a:pPr>
              <a:spcAft>
                <a:spcPts val="800"/>
              </a:spcAft>
            </a:pPr>
            <a:r>
              <a:rPr lang="en-US" sz="1400" b="1" i="1" dirty="0">
                <a:solidFill>
                  <a:srgbClr val="000090"/>
                </a:solidFill>
                <a:latin typeface="Arial"/>
                <a:cs typeface="Arial"/>
              </a:rPr>
              <a:t>1.0.0 </a:t>
            </a:r>
            <a:r>
              <a:rPr lang="en-US" sz="1400" b="1" i="1" dirty="0" smtClean="0">
                <a:solidFill>
                  <a:srgbClr val="000090"/>
                </a:solidFill>
                <a:latin typeface="Arial"/>
                <a:cs typeface="Arial"/>
              </a:rPr>
              <a:t>Beta Release </a:t>
            </a:r>
            <a:r>
              <a:rPr lang="en-US" sz="1400" i="1" dirty="0">
                <a:solidFill>
                  <a:srgbClr val="000090"/>
                </a:solidFill>
                <a:latin typeface="Arial"/>
                <a:cs typeface="Arial"/>
              </a:rPr>
              <a:t>– </a:t>
            </a:r>
            <a:r>
              <a:rPr lang="en-US" sz="1400" i="1" dirty="0" smtClean="0">
                <a:latin typeface="Arial"/>
                <a:cs typeface="Arial"/>
              </a:rPr>
              <a:t>April 4</a:t>
            </a:r>
            <a:r>
              <a:rPr lang="en-US" sz="1400" i="1" baseline="30000" dirty="0" smtClean="0">
                <a:latin typeface="Arial"/>
                <a:cs typeface="Arial"/>
              </a:rPr>
              <a:t>th</a:t>
            </a:r>
            <a:r>
              <a:rPr lang="en-US" sz="1400" i="1" dirty="0">
                <a:latin typeface="Arial"/>
                <a:cs typeface="Arial"/>
              </a:rPr>
              <a:t>, 2012</a:t>
            </a:r>
          </a:p>
          <a:p>
            <a:pPr>
              <a:spcAft>
                <a:spcPts val="800"/>
              </a:spcAft>
            </a:pPr>
            <a:r>
              <a:rPr lang="en-US" sz="1400" b="1" i="1" dirty="0">
                <a:solidFill>
                  <a:srgbClr val="000090"/>
                </a:solidFill>
                <a:latin typeface="Arial"/>
                <a:cs typeface="Arial"/>
              </a:rPr>
              <a:t>1.0.0 </a:t>
            </a:r>
            <a:r>
              <a:rPr lang="en-US" sz="1400" b="1" i="1" dirty="0" smtClean="0">
                <a:solidFill>
                  <a:srgbClr val="000090"/>
                </a:solidFill>
                <a:latin typeface="Arial"/>
                <a:cs typeface="Arial"/>
              </a:rPr>
              <a:t>Alpha Release </a:t>
            </a:r>
            <a:r>
              <a:rPr lang="en-US" sz="1400" i="1" dirty="0">
                <a:solidFill>
                  <a:srgbClr val="000090"/>
                </a:solidFill>
                <a:latin typeface="Arial"/>
                <a:cs typeface="Arial"/>
              </a:rPr>
              <a:t>– </a:t>
            </a:r>
            <a:r>
              <a:rPr lang="en-US" sz="1400" i="1" dirty="0" smtClean="0">
                <a:latin typeface="Arial"/>
                <a:cs typeface="Arial"/>
              </a:rPr>
              <a:t>February 20</a:t>
            </a:r>
            <a:r>
              <a:rPr lang="en-US" sz="1400" i="1" baseline="30000" dirty="0" smtClean="0">
                <a:latin typeface="Arial"/>
                <a:cs typeface="Arial"/>
              </a:rPr>
              <a:t>th</a:t>
            </a:r>
            <a:r>
              <a:rPr lang="en-US" sz="1400" i="1" dirty="0">
                <a:latin typeface="Arial"/>
                <a:cs typeface="Arial"/>
              </a:rPr>
              <a:t>, </a:t>
            </a:r>
            <a:r>
              <a:rPr lang="en-US" sz="1400" i="1" dirty="0" smtClean="0">
                <a:latin typeface="Arial"/>
                <a:cs typeface="Arial"/>
              </a:rPr>
              <a:t>2012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080" y="4977970"/>
            <a:ext cx="8071908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000090"/>
                </a:solidFill>
                <a:latin typeface="Arial"/>
                <a:cs typeface="Arial"/>
              </a:rPr>
              <a:t>Downloads </a:t>
            </a:r>
            <a:r>
              <a:rPr lang="en-US" sz="1400" i="1" dirty="0" smtClean="0">
                <a:solidFill>
                  <a:srgbClr val="000090"/>
                </a:solidFill>
                <a:latin typeface="Arial"/>
                <a:cs typeface="Arial"/>
              </a:rPr>
              <a:t>– </a:t>
            </a:r>
            <a:r>
              <a:rPr lang="en-US" sz="1400" i="1" dirty="0" smtClean="0">
                <a:latin typeface="Arial"/>
                <a:cs typeface="Arial"/>
              </a:rPr>
              <a:t>170+ Downloads since beta version in less than 3 weeks</a:t>
            </a:r>
          </a:p>
          <a:p>
            <a:pPr>
              <a:spcBef>
                <a:spcPts val="600"/>
              </a:spcBef>
            </a:pPr>
            <a:r>
              <a:rPr lang="en-US" sz="1400" b="1" i="1" dirty="0" smtClean="0">
                <a:solidFill>
                  <a:srgbClr val="000090"/>
                </a:solidFill>
                <a:latin typeface="Arial"/>
                <a:cs typeface="Arial"/>
              </a:rPr>
              <a:t>Usage </a:t>
            </a:r>
            <a:r>
              <a:rPr lang="en-US" sz="1400" i="1" dirty="0" smtClean="0">
                <a:solidFill>
                  <a:srgbClr val="000090"/>
                </a:solidFill>
                <a:latin typeface="Arial"/>
                <a:cs typeface="Arial"/>
              </a:rPr>
              <a:t>– </a:t>
            </a:r>
            <a:r>
              <a:rPr lang="en-US" sz="1400" i="1" dirty="0" smtClean="0">
                <a:latin typeface="Arial"/>
                <a:cs typeface="Arial"/>
              </a:rPr>
              <a:t>600+ different users from 400+ machines logged using UV-CDAT since alpha release</a:t>
            </a:r>
          </a:p>
          <a:p>
            <a:endParaRPr lang="en-US" sz="1700" i="1" dirty="0" smtClean="0">
              <a:latin typeface="Arial"/>
              <a:cs typeface="Arial"/>
            </a:endParaRPr>
          </a:p>
          <a:p>
            <a:endParaRPr lang="en-US" sz="1700" i="1" dirty="0">
              <a:latin typeface="Arial"/>
              <a:cs typeface="Arial"/>
            </a:endParaRPr>
          </a:p>
        </p:txBody>
      </p:sp>
      <p:pic>
        <p:nvPicPr>
          <p:cNvPr id="7" name="Picture 9" descr="horizontal-logo-green-tex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36769" y="6291384"/>
            <a:ext cx="8778631" cy="0"/>
          </a:xfrm>
          <a:prstGeom prst="line">
            <a:avLst/>
          </a:prstGeom>
          <a:ln>
            <a:solidFill>
              <a:srgbClr val="14673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6769" y="754559"/>
            <a:ext cx="8778631" cy="0"/>
          </a:xfrm>
          <a:prstGeom prst="line">
            <a:avLst/>
          </a:prstGeom>
          <a:ln w="38100" cmpd="dbl">
            <a:gradFill flip="none" rotWithShape="1">
              <a:gsLst>
                <a:gs pos="82000">
                  <a:srgbClr val="1E6732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6080" y="5575894"/>
            <a:ext cx="8937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000090"/>
                </a:solidFill>
                <a:latin typeface="Arial"/>
                <a:cs typeface="Arial"/>
              </a:rPr>
              <a:t>Release and presentations can be found at the following URLs: </a:t>
            </a:r>
            <a:r>
              <a:rPr lang="en-US" sz="1400" i="1" dirty="0" smtClean="0">
                <a:latin typeface="Arial"/>
                <a:cs typeface="Arial"/>
                <a:hlinkClick r:id="rId3"/>
              </a:rPr>
              <a:t>http://uvcdat.llnl.gov/</a:t>
            </a:r>
            <a:r>
              <a:rPr lang="en-US" sz="1400" i="1" dirty="0" smtClean="0">
                <a:latin typeface="Arial"/>
                <a:cs typeface="Arial"/>
              </a:rPr>
              <a:t>   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11" name="Picture 10" descr="uv-cdat-splash[1]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07" y="827724"/>
            <a:ext cx="6122587" cy="31546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TextBox 11"/>
          <p:cNvSpPr txBox="1"/>
          <p:nvPr/>
        </p:nvSpPr>
        <p:spPr>
          <a:xfrm>
            <a:off x="1510708" y="2523749"/>
            <a:ext cx="6122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UV-CDAT = </a:t>
            </a:r>
            <a:r>
              <a:rPr lang="en-US" sz="1600" b="1" i="1" dirty="0">
                <a:solidFill>
                  <a:srgbClr val="000090"/>
                </a:solidFill>
                <a:latin typeface="Arial"/>
                <a:cs typeface="Arial"/>
              </a:rPr>
              <a:t>CDAT · VisTrails · ParaView ·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VisIt </a:t>
            </a:r>
            <a:r>
              <a:rPr lang="en-US" sz="1600" b="1" i="1" dirty="0">
                <a:solidFill>
                  <a:srgbClr val="000090"/>
                </a:solidFill>
                <a:latin typeface="Arial"/>
                <a:cs typeface="Arial"/>
              </a:rPr>
              <a:t>·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DV3D · R</a:t>
            </a:r>
            <a:endParaRPr lang="en-US" sz="1600" b="1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6080" y="5882377"/>
            <a:ext cx="8937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000090"/>
                </a:solidFill>
                <a:latin typeface="Arial"/>
                <a:cs typeface="Arial"/>
              </a:rPr>
              <a:t>User support mailing list: </a:t>
            </a:r>
            <a:r>
              <a:rPr lang="en-US" sz="1400" i="1" dirty="0" smtClean="0">
                <a:latin typeface="Arial"/>
                <a:cs typeface="Arial"/>
                <a:hlinkClick r:id="rId5"/>
              </a:rPr>
              <a:t>uvcdat-support@llnl.gov</a:t>
            </a:r>
            <a:r>
              <a:rPr lang="en-US" sz="1400" i="1" dirty="0" smtClean="0">
                <a:latin typeface="Arial"/>
                <a:cs typeface="Arial"/>
              </a:rPr>
              <a:t> </a:t>
            </a:r>
            <a:endParaRPr lang="en-US" sz="14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0226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5F6EE-7CD0-8749-8224-14331A031C1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20129" y="-66364"/>
            <a:ext cx="8074025" cy="5291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146737"/>
                </a:solidFill>
                <a:latin typeface="Arial"/>
                <a:cs typeface="Arial"/>
              </a:rPr>
              <a:t>Promoting the Use of UV-CDAT</a:t>
            </a:r>
          </a:p>
          <a:p>
            <a:r>
              <a:rPr lang="en-US" sz="2400" b="1" dirty="0" smtClean="0">
                <a:solidFill>
                  <a:srgbClr val="146737"/>
                </a:solidFill>
                <a:latin typeface="Arial"/>
                <a:cs typeface="Arial"/>
              </a:rPr>
              <a:t>(http://</a:t>
            </a:r>
            <a:r>
              <a:rPr lang="en-US" sz="2400" b="1" dirty="0" err="1" smtClean="0">
                <a:solidFill>
                  <a:srgbClr val="146737"/>
                </a:solidFill>
                <a:latin typeface="Arial"/>
                <a:cs typeface="Arial"/>
              </a:rPr>
              <a:t>uvcdat.llnl.gov</a:t>
            </a:r>
            <a:r>
              <a:rPr lang="en-US" sz="2400" b="1" dirty="0" smtClean="0">
                <a:solidFill>
                  <a:srgbClr val="146737"/>
                </a:solidFill>
                <a:latin typeface="Arial"/>
                <a:cs typeface="Arial"/>
              </a:rPr>
              <a:t>)</a:t>
            </a:r>
          </a:p>
        </p:txBody>
      </p:sp>
      <p:pic>
        <p:nvPicPr>
          <p:cNvPr id="7" name="Picture 9" descr="horizontal-logo-green-tex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36769" y="6291384"/>
            <a:ext cx="8778631" cy="0"/>
          </a:xfrm>
          <a:prstGeom prst="line">
            <a:avLst/>
          </a:prstGeom>
          <a:ln>
            <a:solidFill>
              <a:srgbClr val="14673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6769" y="754559"/>
            <a:ext cx="8778631" cy="0"/>
          </a:xfrm>
          <a:prstGeom prst="line">
            <a:avLst/>
          </a:prstGeom>
          <a:ln w="38100" cmpd="dbl">
            <a:gradFill flip="none" rotWithShape="1">
              <a:gsLst>
                <a:gs pos="82000">
                  <a:srgbClr val="1E6732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08"/>
          <a:stretch/>
        </p:blipFill>
        <p:spPr>
          <a:xfrm>
            <a:off x="61576" y="831273"/>
            <a:ext cx="2824788" cy="53724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781130" y="754558"/>
            <a:ext cx="3362870" cy="553682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Conferences and Workshops</a:t>
            </a:r>
          </a:p>
          <a:p>
            <a:pPr marL="687388" lvl="1"/>
            <a:r>
              <a:rPr lang="en-US" sz="1400" dirty="0">
                <a:latin typeface="Arial"/>
                <a:cs typeface="Arial"/>
              </a:rPr>
              <a:t>AGU </a:t>
            </a:r>
            <a:r>
              <a:rPr lang="en-US" sz="1400" dirty="0" smtClean="0">
                <a:latin typeface="Arial"/>
                <a:cs typeface="Arial"/>
              </a:rPr>
              <a:t>Sessions:</a:t>
            </a:r>
          </a:p>
          <a:p>
            <a:pPr lvl="2"/>
            <a:r>
              <a:rPr lang="en-US" sz="1000" dirty="0" smtClean="0">
                <a:latin typeface="Arial"/>
                <a:cs typeface="Arial"/>
              </a:rPr>
              <a:t>Visualization </a:t>
            </a:r>
          </a:p>
          <a:p>
            <a:pPr lvl="2"/>
            <a:r>
              <a:rPr lang="en-US" sz="1000" dirty="0" smtClean="0">
                <a:latin typeface="Arial"/>
                <a:cs typeface="Arial"/>
              </a:rPr>
              <a:t>Course on </a:t>
            </a:r>
            <a:r>
              <a:rPr lang="en-US" sz="1000" dirty="0" smtClean="0"/>
              <a:t>Advances </a:t>
            </a:r>
            <a:r>
              <a:rPr lang="en-US" sz="1000" dirty="0"/>
              <a:t>in Ultra-scale Data Analysis and Visualization using </a:t>
            </a:r>
            <a:r>
              <a:rPr lang="en-US" sz="1000" dirty="0" smtClean="0"/>
              <a:t>Pytho</a:t>
            </a:r>
            <a:r>
              <a:rPr lang="en-US" sz="1000" dirty="0" smtClean="0">
                <a:latin typeface="Arial"/>
                <a:cs typeface="Arial"/>
              </a:rPr>
              <a:t>n</a:t>
            </a:r>
            <a:endParaRPr lang="en-US" sz="1000" dirty="0">
              <a:latin typeface="Arial"/>
              <a:cs typeface="Arial"/>
            </a:endParaRPr>
          </a:p>
          <a:p>
            <a:pPr marL="687388" lvl="1"/>
            <a:r>
              <a:rPr lang="en-US" sz="1400" dirty="0" smtClean="0"/>
              <a:t>Frontiers in Computational Physics Modeling the Earth System</a:t>
            </a:r>
          </a:p>
          <a:p>
            <a:pPr marL="687388" lvl="1"/>
            <a:r>
              <a:rPr lang="en-US" sz="1400" dirty="0" smtClean="0"/>
              <a:t>Big Data and Long Tails: Addressing the Cyber-Infrastructure Challenges for Research on a Budget</a:t>
            </a:r>
          </a:p>
          <a:p>
            <a:r>
              <a:rPr lang="en-US" sz="1800" dirty="0" smtClean="0"/>
              <a:t>Papers</a:t>
            </a:r>
          </a:p>
          <a:p>
            <a:pPr marL="687388" lvl="1"/>
            <a:r>
              <a:rPr lang="en-US" sz="1400" dirty="0" smtClean="0"/>
              <a:t>IPAW </a:t>
            </a:r>
            <a:r>
              <a:rPr lang="fr-FR" sz="1400" dirty="0" smtClean="0"/>
              <a:t>’</a:t>
            </a:r>
            <a:r>
              <a:rPr lang="en-US" sz="1400" dirty="0" smtClean="0"/>
              <a:t>12: </a:t>
            </a:r>
            <a:r>
              <a:rPr lang="en-US" sz="1400" dirty="0"/>
              <a:t>Designing a Provenance-Based Climate Data Analysis </a:t>
            </a:r>
            <a:r>
              <a:rPr lang="en-US" sz="1400" dirty="0" smtClean="0"/>
              <a:t>Application (demo paper)</a:t>
            </a:r>
          </a:p>
          <a:p>
            <a:pPr marL="687388" lvl="1"/>
            <a:r>
              <a:rPr lang="en-US" sz="1400" dirty="0" smtClean="0"/>
              <a:t>CMIP5 papers </a:t>
            </a:r>
            <a:r>
              <a:rPr lang="en-US" sz="1400" dirty="0"/>
              <a:t>used UV-CDAT to </a:t>
            </a:r>
            <a:r>
              <a:rPr lang="en-US" sz="1400" dirty="0" smtClean="0"/>
              <a:t>generate data and visualization </a:t>
            </a:r>
          </a:p>
          <a:p>
            <a:r>
              <a:rPr lang="en-US" sz="1800" dirty="0" smtClean="0"/>
              <a:t>Posters</a:t>
            </a:r>
          </a:p>
          <a:p>
            <a:pPr marL="687388" lvl="1"/>
            <a:r>
              <a:rPr lang="en-US" sz="1400" dirty="0"/>
              <a:t>CMIP5 workshop posters  prepared using UV-</a:t>
            </a:r>
            <a:r>
              <a:rPr lang="en-US" sz="1400" dirty="0" smtClean="0"/>
              <a:t>CDAT</a:t>
            </a:r>
          </a:p>
          <a:p>
            <a:r>
              <a:rPr lang="en-US" sz="1800" dirty="0" smtClean="0"/>
              <a:t>Point of Contacts at Each Site</a:t>
            </a:r>
          </a:p>
          <a:p>
            <a:pPr lvl="1"/>
            <a:r>
              <a:rPr lang="en-US" sz="1400" dirty="0" smtClean="0"/>
              <a:t>User &amp; Technical</a:t>
            </a:r>
          </a:p>
          <a:p>
            <a:r>
              <a:rPr lang="en-US" sz="1800" dirty="0" smtClean="0"/>
              <a:t>Live Online Tutorials and Presentations</a:t>
            </a:r>
          </a:p>
          <a:p>
            <a:pPr lvl="1"/>
            <a:r>
              <a:rPr lang="en-US" sz="1400" dirty="0"/>
              <a:t>Tech-X: New </a:t>
            </a:r>
            <a:r>
              <a:rPr lang="en-US" sz="1400" dirty="0" smtClean="0"/>
              <a:t>Distributed Array Functionality </a:t>
            </a:r>
            <a:r>
              <a:rPr lang="en-US" sz="1400" dirty="0"/>
              <a:t>in UVCDAT</a:t>
            </a:r>
            <a:endParaRPr lang="en-US" sz="1400" dirty="0" smtClean="0"/>
          </a:p>
        </p:txBody>
      </p:sp>
      <p:pic>
        <p:nvPicPr>
          <p:cNvPr id="5" name="Picture 4" descr="a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47"/>
          <a:stretch/>
        </p:blipFill>
        <p:spPr>
          <a:xfrm>
            <a:off x="2955634" y="831272"/>
            <a:ext cx="2825496" cy="53724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632008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5F6EE-7CD0-8749-8224-14331A031C1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20129" y="148161"/>
            <a:ext cx="8074025" cy="5291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146737"/>
                </a:solidFill>
                <a:latin typeface="Arial"/>
                <a:cs typeface="Arial"/>
              </a:rPr>
              <a:t>Official Release 1.0.0 Build and Installation</a:t>
            </a:r>
          </a:p>
        </p:txBody>
      </p:sp>
      <p:pic>
        <p:nvPicPr>
          <p:cNvPr id="7" name="Picture 9" descr="horizontal-logo-green-tex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36769" y="6291384"/>
            <a:ext cx="8778631" cy="0"/>
          </a:xfrm>
          <a:prstGeom prst="line">
            <a:avLst/>
          </a:prstGeom>
          <a:ln>
            <a:solidFill>
              <a:srgbClr val="14673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6769" y="754559"/>
            <a:ext cx="8778631" cy="0"/>
          </a:xfrm>
          <a:prstGeom prst="line">
            <a:avLst/>
          </a:prstGeom>
          <a:ln w="38100" cmpd="dbl">
            <a:gradFill flip="none" rotWithShape="1">
              <a:gsLst>
                <a:gs pos="82000">
                  <a:srgbClr val="1E6732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C:\Users\david.partyka\Downloads\UVCDAT_Diagra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83" y="1393151"/>
            <a:ext cx="3202424" cy="301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457200" y="1007534"/>
            <a:ext cx="8229600" cy="107064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Kitware/LLNL finished transitioning the build from configure to CMake</a:t>
            </a:r>
          </a:p>
          <a:p>
            <a:r>
              <a:rPr lang="en-US" sz="1800" dirty="0" smtClean="0"/>
              <a:t>ParaView enabled as a client, took out server build of ParaView from “general” distribution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57200" y="2215960"/>
            <a:ext cx="2621588" cy="19096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Qt is now a pre-requirement to UV-CDAT, binary distribution are widely available, optimized and hassle-free</a:t>
            </a:r>
            <a:endParaRPr lang="en-US" dirty="0" smtClean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188364" y="2215960"/>
            <a:ext cx="2498436" cy="200967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Build knowledge has been transferred to others in the group (PCMDI/Tech-X/LBNL) so that support can be faster 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57200" y="4404000"/>
            <a:ext cx="8229600" cy="70119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UV-CDAT can now be built with the VisIt open source scientific visualization package (Visual Data Exploration Analysis of Ultra-Large Climate Data </a:t>
            </a:r>
            <a:r>
              <a:rPr lang="en-US" sz="1800" dirty="0"/>
              <a:t>t</a:t>
            </a:r>
            <a:r>
              <a:rPr lang="en-US" sz="1800" dirty="0" smtClean="0"/>
              <a:t>eam collaboration)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57200" y="5265084"/>
            <a:ext cx="8229600" cy="8232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UV-CDAT Installation</a:t>
            </a:r>
          </a:p>
          <a:p>
            <a:pPr marL="457200" lvl="1" indent="0">
              <a:buNone/>
            </a:pPr>
            <a:r>
              <a:rPr lang="en-US" sz="1400" dirty="0" smtClean="0"/>
              <a:t>– </a:t>
            </a:r>
            <a:r>
              <a:rPr lang="en-US" sz="1600" b="1" dirty="0" smtClean="0">
                <a:solidFill>
                  <a:srgbClr val="000090"/>
                </a:solidFill>
              </a:rPr>
              <a:t>Binaries</a:t>
            </a:r>
            <a:r>
              <a:rPr lang="en-US" sz="1400" dirty="0" smtClean="0"/>
              <a:t> (Ubuntu, Fedora, Mac)         – </a:t>
            </a:r>
            <a:r>
              <a:rPr lang="en-US" sz="1600" b="1" dirty="0" smtClean="0">
                <a:solidFill>
                  <a:srgbClr val="000090"/>
                </a:solidFill>
              </a:rPr>
              <a:t>Manual</a:t>
            </a:r>
            <a:r>
              <a:rPr lang="en-US" sz="1400" dirty="0" smtClean="0"/>
              <a:t> (Linux, </a:t>
            </a:r>
            <a:r>
              <a:rPr lang="en-US" sz="1400" dirty="0"/>
              <a:t>Mac</a:t>
            </a:r>
            <a:r>
              <a:rPr lang="en-US" sz="1400" dirty="0" smtClean="0"/>
              <a:t>)         – </a:t>
            </a:r>
            <a:r>
              <a:rPr lang="en-US" sz="1600" b="1" dirty="0" smtClean="0">
                <a:solidFill>
                  <a:srgbClr val="000090"/>
                </a:solidFill>
              </a:rPr>
              <a:t>URL</a:t>
            </a:r>
            <a:r>
              <a:rPr lang="en-US" sz="1400" dirty="0" smtClean="0"/>
              <a:t> </a:t>
            </a:r>
            <a:r>
              <a:rPr lang="en-US" sz="1400" dirty="0"/>
              <a:t>(</a:t>
            </a:r>
            <a:r>
              <a:rPr lang="en-US" sz="1400" dirty="0" smtClean="0"/>
              <a:t>http://</a:t>
            </a:r>
            <a:r>
              <a:rPr lang="en-US" sz="1400" dirty="0" err="1" smtClean="0"/>
              <a:t>uvcdat.llnl.gov</a:t>
            </a:r>
            <a:r>
              <a:rPr lang="en-US" sz="1400" dirty="0" smtClean="0"/>
              <a:t>/install)</a:t>
            </a:r>
          </a:p>
        </p:txBody>
      </p:sp>
    </p:spTree>
    <p:extLst>
      <p:ext uri="{BB962C8B-B14F-4D97-AF65-F5344CB8AC3E}">
        <p14:creationId xmlns:p14="http://schemas.microsoft.com/office/powerpoint/2010/main" val="877184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9" y="752404"/>
            <a:ext cx="7123043" cy="5816121"/>
          </a:xfrm>
        </p:spPr>
        <p:txBody>
          <a:bodyPr>
            <a:normAutofit fontScale="77500" lnSpcReduction="20000"/>
          </a:bodyPr>
          <a:lstStyle/>
          <a:p>
            <a:r>
              <a:rPr lang="en-US" sz="2200" dirty="0" smtClean="0"/>
              <a:t>Ultra-scale Reusable Analysis and Diagnostics Framework (</a:t>
            </a:r>
            <a:r>
              <a:rPr lang="en-US" sz="2200" b="1" dirty="0" smtClean="0">
                <a:solidFill>
                  <a:srgbClr val="000090"/>
                </a:solidFill>
              </a:rPr>
              <a:t>U-ReAD</a:t>
            </a:r>
            <a:r>
              <a:rPr lang="en-US" sz="2200" dirty="0" smtClean="0"/>
              <a:t>)</a:t>
            </a:r>
          </a:p>
          <a:p>
            <a:pPr lvl="1">
              <a:spcBef>
                <a:spcPts val="200"/>
              </a:spcBef>
            </a:pPr>
            <a:r>
              <a:rPr lang="en-US" sz="2000" dirty="0" smtClean="0"/>
              <a:t>Offers basis for rapid an seamless development of scientific applications. </a:t>
            </a:r>
          </a:p>
          <a:p>
            <a:pPr lvl="1">
              <a:spcBef>
                <a:spcPts val="200"/>
              </a:spcBef>
            </a:pPr>
            <a:r>
              <a:rPr lang="en-US" sz="2000" dirty="0" smtClean="0"/>
              <a:t>Automatically integrated with UV-CDAT (menus/graphics/provenance), for FREE via doc string mechanism</a:t>
            </a:r>
          </a:p>
          <a:p>
            <a:pPr lvl="1">
              <a:spcBef>
                <a:spcPts val="200"/>
              </a:spcBef>
            </a:pPr>
            <a:r>
              <a:rPr lang="en-US" sz="2000" dirty="0" smtClean="0"/>
              <a:t>Benefits for developers who join the  program:</a:t>
            </a:r>
          </a:p>
          <a:p>
            <a:pPr lvl="2">
              <a:spcBef>
                <a:spcPts val="300"/>
              </a:spcBef>
            </a:pPr>
            <a:r>
              <a:rPr lang="en-US" sz="1900" dirty="0" smtClean="0"/>
              <a:t>Broad users community</a:t>
            </a:r>
          </a:p>
          <a:p>
            <a:pPr lvl="2">
              <a:spcBef>
                <a:spcPts val="300"/>
              </a:spcBef>
            </a:pPr>
            <a:r>
              <a:rPr lang="en-US" sz="1900" dirty="0" smtClean="0"/>
              <a:t>Broad Exposure</a:t>
            </a:r>
          </a:p>
          <a:p>
            <a:pPr lvl="2">
              <a:spcBef>
                <a:spcPts val="300"/>
              </a:spcBef>
            </a:pPr>
            <a:r>
              <a:rPr lang="en-US" sz="1900" dirty="0" smtClean="0"/>
              <a:t>Free base classes</a:t>
            </a:r>
          </a:p>
          <a:p>
            <a:pPr lvl="2">
              <a:spcBef>
                <a:spcPts val="300"/>
              </a:spcBef>
            </a:pPr>
            <a:r>
              <a:rPr lang="en-US" sz="1900" dirty="0" smtClean="0"/>
              <a:t>Free support for embedding </a:t>
            </a:r>
          </a:p>
          <a:p>
            <a:pPr marL="914400" lvl="2" indent="0">
              <a:spcBef>
                <a:spcPts val="300"/>
              </a:spcBef>
              <a:buNone/>
            </a:pPr>
            <a:r>
              <a:rPr lang="en-US" sz="1900" dirty="0"/>
              <a:t> </a:t>
            </a:r>
            <a:r>
              <a:rPr lang="en-US" sz="1900" dirty="0" smtClean="0"/>
              <a:t>     their work into UV-CDAT</a:t>
            </a:r>
          </a:p>
          <a:p>
            <a:pPr lvl="2">
              <a:spcBef>
                <a:spcPts val="300"/>
              </a:spcBef>
            </a:pPr>
            <a:r>
              <a:rPr lang="en-US" sz="1900" dirty="0" smtClean="0"/>
              <a:t>Free repo</a:t>
            </a:r>
          </a:p>
          <a:p>
            <a:pPr>
              <a:spcBef>
                <a:spcPts val="300"/>
              </a:spcBef>
            </a:pPr>
            <a:r>
              <a:rPr lang="en-US" sz="2200" dirty="0"/>
              <a:t>WGNE/WGCM Metrics panel </a:t>
            </a:r>
            <a:r>
              <a:rPr lang="en-US" sz="2200" dirty="0" smtClean="0"/>
              <a:t>endorsed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200" dirty="0"/>
              <a:t> </a:t>
            </a:r>
            <a:r>
              <a:rPr lang="en-US" sz="2200" dirty="0" smtClean="0"/>
              <a:t>       U</a:t>
            </a:r>
            <a:r>
              <a:rPr lang="en-US" sz="2200" dirty="0"/>
              <a:t>-ReAD as their software development </a:t>
            </a:r>
            <a:endParaRPr lang="en-US" sz="2200" dirty="0" smtClean="0"/>
          </a:p>
          <a:p>
            <a:pPr marL="0" indent="0">
              <a:spcBef>
                <a:spcPts val="300"/>
              </a:spcBef>
              <a:buNone/>
            </a:pPr>
            <a:r>
              <a:rPr lang="en-US" sz="2200" dirty="0"/>
              <a:t> </a:t>
            </a:r>
            <a:r>
              <a:rPr lang="en-US" sz="2200" dirty="0" smtClean="0"/>
              <a:t>       platform</a:t>
            </a:r>
            <a:r>
              <a:rPr lang="en-US" sz="2200" dirty="0"/>
              <a:t>: </a:t>
            </a:r>
            <a:r>
              <a:rPr lang="en-US" sz="2200" dirty="0" smtClean="0"/>
              <a:t>U</a:t>
            </a:r>
            <a:r>
              <a:rPr lang="en-US" sz="2200" dirty="0"/>
              <a:t>-ReAD developing CMIP5</a:t>
            </a:r>
            <a:r>
              <a:rPr lang="en-US" sz="2200" dirty="0" smtClean="0"/>
              <a:t>-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200" dirty="0"/>
              <a:t> </a:t>
            </a:r>
            <a:r>
              <a:rPr lang="en-US" sz="2200" dirty="0" smtClean="0"/>
              <a:t>       specific </a:t>
            </a:r>
            <a:r>
              <a:rPr lang="en-US" sz="2200" dirty="0"/>
              <a:t>I/O routines/classes that </a:t>
            </a:r>
            <a:r>
              <a:rPr lang="en-US" sz="2200" dirty="0" smtClean="0"/>
              <a:t> 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200" dirty="0"/>
              <a:t> </a:t>
            </a:r>
            <a:r>
              <a:rPr lang="en-US" sz="2200" dirty="0" smtClean="0"/>
              <a:t>       will </a:t>
            </a:r>
            <a:r>
              <a:rPr lang="en-US" sz="2200" dirty="0"/>
              <a:t>fit into UV-CDAT.</a:t>
            </a:r>
          </a:p>
          <a:p>
            <a:r>
              <a:rPr lang="en-US" sz="2200" dirty="0"/>
              <a:t>U-ReAD will </a:t>
            </a:r>
            <a:r>
              <a:rPr lang="en-US" sz="2200" dirty="0" smtClean="0"/>
              <a:t>also</a:t>
            </a:r>
          </a:p>
          <a:p>
            <a:pPr marL="0" indent="0">
              <a:buNone/>
            </a:pPr>
            <a:r>
              <a:rPr lang="en-US" sz="2200" dirty="0"/>
              <a:t> </a:t>
            </a:r>
            <a:r>
              <a:rPr lang="en-US" sz="2200" dirty="0" smtClean="0"/>
              <a:t>       develop </a:t>
            </a:r>
            <a:r>
              <a:rPr lang="en-US" sz="2200" dirty="0"/>
              <a:t>CMIP5 </a:t>
            </a:r>
            <a:r>
              <a:rPr lang="en-US" sz="2200" dirty="0" smtClean="0"/>
              <a:t>related derived 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2200" dirty="0"/>
              <a:t> </a:t>
            </a:r>
            <a:r>
              <a:rPr lang="en-US" sz="2200" dirty="0" smtClean="0"/>
              <a:t>       products </a:t>
            </a:r>
            <a:r>
              <a:rPr lang="en-US" sz="2200" dirty="0"/>
              <a:t>such as </a:t>
            </a:r>
            <a:r>
              <a:rPr lang="en-US" sz="2200" dirty="0" smtClean="0"/>
              <a:t>(</a:t>
            </a:r>
            <a:r>
              <a:rPr lang="en-US" sz="2200" dirty="0"/>
              <a:t>but not limited to):</a:t>
            </a:r>
          </a:p>
          <a:p>
            <a:pPr lvl="1">
              <a:spcBef>
                <a:spcPts val="200"/>
              </a:spcBef>
            </a:pPr>
            <a:r>
              <a:rPr lang="en-US" sz="2000" dirty="0"/>
              <a:t>Microwave Sounding Units </a:t>
            </a:r>
            <a:r>
              <a:rPr lang="en-US" sz="2000" dirty="0" smtClean="0"/>
              <a:t>(MSU) </a:t>
            </a:r>
          </a:p>
          <a:p>
            <a:pPr marL="457200" lvl="1" indent="0">
              <a:spcBef>
                <a:spcPts val="200"/>
              </a:spcBef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equivalent </a:t>
            </a:r>
            <a:r>
              <a:rPr lang="en-US" sz="2000" dirty="0"/>
              <a:t>temperatures</a:t>
            </a:r>
          </a:p>
          <a:p>
            <a:pPr lvl="1">
              <a:spcBef>
                <a:spcPts val="200"/>
              </a:spcBef>
            </a:pPr>
            <a:r>
              <a:rPr lang="en-US" sz="2000" dirty="0"/>
              <a:t>Zonal Means</a:t>
            </a:r>
          </a:p>
          <a:p>
            <a:pPr lvl="1">
              <a:spcBef>
                <a:spcPts val="200"/>
              </a:spcBef>
            </a:pPr>
            <a:r>
              <a:rPr lang="en-US" sz="2000" dirty="0"/>
              <a:t>3D ocean derived quantities</a:t>
            </a:r>
          </a:p>
          <a:p>
            <a:pPr lvl="1">
              <a:spcBef>
                <a:spcPts val="200"/>
              </a:spcBef>
            </a:pPr>
            <a:r>
              <a:rPr lang="en-US" sz="2000" dirty="0"/>
              <a:t>Madden Julian Oscillation (MJO)</a:t>
            </a:r>
          </a:p>
          <a:p>
            <a:endParaRPr lang="en-US" sz="2300" dirty="0" smtClean="0"/>
          </a:p>
        </p:txBody>
      </p:sp>
      <p:pic>
        <p:nvPicPr>
          <p:cNvPr id="4" name="Picture 3" descr="wcrpmen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076" y="2160709"/>
            <a:ext cx="5132761" cy="38732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Donut 5"/>
          <p:cNvSpPr/>
          <p:nvPr/>
        </p:nvSpPr>
        <p:spPr>
          <a:xfrm>
            <a:off x="5389216" y="1859567"/>
            <a:ext cx="3297584" cy="1195567"/>
          </a:xfrm>
          <a:prstGeom prst="donut">
            <a:avLst>
              <a:gd name="adj" fmla="val 1114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n w="3175" cmpd="sng">
                <a:solidFill>
                  <a:schemeClr val="tx1"/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05702" y="1590026"/>
            <a:ext cx="1509698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Custom Menu</a:t>
            </a:r>
            <a:endParaRPr lang="en-US" dirty="0"/>
          </a:p>
        </p:txBody>
      </p:sp>
      <p:sp>
        <p:nvSpPr>
          <p:cNvPr id="8" name="Donut 7"/>
          <p:cNvSpPr/>
          <p:nvPr/>
        </p:nvSpPr>
        <p:spPr>
          <a:xfrm>
            <a:off x="3800713" y="4421655"/>
            <a:ext cx="1345547" cy="320261"/>
          </a:xfrm>
          <a:prstGeom prst="donut">
            <a:avLst>
              <a:gd name="adj" fmla="val 1114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n w="3175" cmpd="sng">
                <a:solidFill>
                  <a:schemeClr val="tx1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1689" y="4215507"/>
            <a:ext cx="177502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Custom Graphics</a:t>
            </a:r>
            <a:endParaRPr lang="en-US" dirty="0"/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5532352"/>
            <a:ext cx="2133600" cy="365125"/>
          </a:xfrm>
        </p:spPr>
        <p:txBody>
          <a:bodyPr/>
          <a:lstStyle/>
          <a:p>
            <a:fld id="{3B55F6EE-7CD0-8749-8224-14331A031C1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20129" y="148161"/>
            <a:ext cx="8074025" cy="5291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146737"/>
                </a:solidFill>
                <a:latin typeface="Arial"/>
                <a:cs typeface="Arial"/>
              </a:rPr>
              <a:t>U-ReAD: UV-CDAT’s Impact on CMIP5</a:t>
            </a:r>
          </a:p>
        </p:txBody>
      </p:sp>
      <p:pic>
        <p:nvPicPr>
          <p:cNvPr id="12" name="Picture 9" descr="horizontal-logo-green-tex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36769" y="6291384"/>
            <a:ext cx="8778631" cy="0"/>
          </a:xfrm>
          <a:prstGeom prst="line">
            <a:avLst/>
          </a:prstGeom>
          <a:ln>
            <a:solidFill>
              <a:srgbClr val="14673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36769" y="754559"/>
            <a:ext cx="8778631" cy="0"/>
          </a:xfrm>
          <a:prstGeom prst="line">
            <a:avLst/>
          </a:prstGeom>
          <a:ln w="38100" cmpd="dbl">
            <a:gradFill flip="none" rotWithShape="1">
              <a:gsLst>
                <a:gs pos="82000">
                  <a:srgbClr val="1E6732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"/>
          <p:cNvSpPr txBox="1">
            <a:spLocks/>
          </p:cNvSpPr>
          <p:nvPr/>
        </p:nvSpPr>
        <p:spPr>
          <a:xfrm>
            <a:off x="6553200" y="63486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55F6EE-7CD0-8749-8224-14331A031C1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61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5F6EE-7CD0-8749-8224-14331A031C1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20129" y="148161"/>
            <a:ext cx="8074025" cy="5291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146737"/>
                </a:solidFill>
                <a:latin typeface="Arial"/>
                <a:cs typeface="Arial"/>
              </a:rPr>
              <a:t>Ensemble Data analysis </a:t>
            </a:r>
            <a:r>
              <a:rPr lang="en-US" sz="2400" b="1" dirty="0" err="1" smtClean="0">
                <a:solidFill>
                  <a:srgbClr val="146737"/>
                </a:solidFill>
                <a:latin typeface="Arial"/>
                <a:cs typeface="Arial"/>
              </a:rPr>
              <a:t>ENvironment</a:t>
            </a:r>
            <a:r>
              <a:rPr lang="en-US" sz="2400" b="1" dirty="0" smtClean="0">
                <a:solidFill>
                  <a:srgbClr val="146737"/>
                </a:solidFill>
                <a:latin typeface="Arial"/>
                <a:cs typeface="Arial"/>
              </a:rPr>
              <a:t> (EDEN)</a:t>
            </a:r>
          </a:p>
        </p:txBody>
      </p:sp>
      <p:pic>
        <p:nvPicPr>
          <p:cNvPr id="7" name="Picture 9" descr="horizontal-logo-green-tex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36769" y="6291384"/>
            <a:ext cx="8778631" cy="0"/>
          </a:xfrm>
          <a:prstGeom prst="line">
            <a:avLst/>
          </a:prstGeom>
          <a:ln>
            <a:solidFill>
              <a:srgbClr val="14673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6769" y="754559"/>
            <a:ext cx="8778631" cy="0"/>
          </a:xfrm>
          <a:prstGeom prst="line">
            <a:avLst/>
          </a:prstGeom>
          <a:ln w="38100" cmpd="dbl">
            <a:gradFill flip="none" rotWithShape="1">
              <a:gsLst>
                <a:gs pos="82000">
                  <a:srgbClr val="1E6732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CLM4-analysis-4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" t="10878" r="1640" b="2893"/>
          <a:stretch/>
        </p:blipFill>
        <p:spPr>
          <a:xfrm>
            <a:off x="751047" y="1106157"/>
            <a:ext cx="7647026" cy="23565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3670503"/>
            <a:ext cx="4127580" cy="2620881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b="1" dirty="0" smtClean="0">
                <a:solidFill>
                  <a:srgbClr val="000090"/>
                </a:solidFill>
              </a:rPr>
              <a:t>Progress</a:t>
            </a:r>
          </a:p>
          <a:p>
            <a:r>
              <a:rPr lang="en-US" sz="1800" dirty="0" smtClean="0"/>
              <a:t>Platform independent exploratory analysis tool for CLM4 researchers to explore ensembles and global model simulations</a:t>
            </a:r>
            <a:endParaRPr lang="en-US" sz="1800" dirty="0"/>
          </a:p>
          <a:p>
            <a:r>
              <a:rPr lang="en-US" sz="1800" dirty="0" smtClean="0"/>
              <a:t>Successful collaboration with CSSEF team to develop and evaluate effectiveness of EDEN with actual simulation data (resulting manuscript to be presented at ICCS 2012)</a:t>
            </a:r>
          </a:p>
          <a:p>
            <a:r>
              <a:rPr lang="en-US" sz="1800" dirty="0" smtClean="0"/>
              <a:t>Invited talk on EDEN given at NCAR Land Model Working Group meeting in March 2012</a:t>
            </a:r>
          </a:p>
          <a:p>
            <a:r>
              <a:rPr lang="en-US" sz="1800" dirty="0" smtClean="0"/>
              <a:t>Analysis on ORNL’s EVEREST facility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667023" y="3704523"/>
            <a:ext cx="4127580" cy="247481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b="1" dirty="0" smtClean="0">
                <a:solidFill>
                  <a:srgbClr val="000090"/>
                </a:solidFill>
              </a:rPr>
              <a:t>Next Steps Forward</a:t>
            </a:r>
          </a:p>
          <a:p>
            <a:r>
              <a:rPr lang="en-US" sz="1800" dirty="0" smtClean="0"/>
              <a:t>Parallelization of statistical and I/O operations to scale to full spectrum CLM4 analysis</a:t>
            </a:r>
          </a:p>
          <a:p>
            <a:r>
              <a:rPr lang="en-US" sz="1800" dirty="0" smtClean="0"/>
              <a:t>Focus on interactive, full scale analysis of CLM4 global simulation datasets</a:t>
            </a:r>
          </a:p>
          <a:p>
            <a:r>
              <a:rPr lang="en-US" sz="1800" dirty="0" smtClean="0"/>
              <a:t>Incorporate new analytics and visualization techniques in collaboration with CSSEF researchers</a:t>
            </a:r>
          </a:p>
          <a:p>
            <a:r>
              <a:rPr lang="en-US" sz="1800" dirty="0" smtClean="0"/>
              <a:t>Make EDEN available as an open source tool for use by CLM4 researchers</a:t>
            </a:r>
          </a:p>
          <a:p>
            <a:r>
              <a:rPr lang="en-US" sz="1800" dirty="0" smtClean="0"/>
              <a:t>Incremental integration of EDEN functionality into UV-CDAT </a:t>
            </a:r>
            <a:r>
              <a:rPr lang="en-US" sz="1800" dirty="0"/>
              <a:t>P</a:t>
            </a:r>
            <a:r>
              <a:rPr lang="en-US" sz="1800" dirty="0" smtClean="0"/>
              <a:t>yQt environment</a:t>
            </a:r>
          </a:p>
        </p:txBody>
      </p:sp>
    </p:spTree>
    <p:extLst>
      <p:ext uri="{BB962C8B-B14F-4D97-AF65-F5344CB8AC3E}">
        <p14:creationId xmlns:p14="http://schemas.microsoft.com/office/powerpoint/2010/main" val="1032430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5F6EE-7CD0-8749-8224-14331A031C1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20129" y="148161"/>
            <a:ext cx="8074025" cy="5291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146737"/>
                </a:solidFill>
                <a:latin typeface="Arial"/>
                <a:cs typeface="Arial"/>
              </a:rPr>
              <a:t>ORNL Climate Scientists</a:t>
            </a:r>
          </a:p>
        </p:txBody>
      </p:sp>
      <p:pic>
        <p:nvPicPr>
          <p:cNvPr id="7" name="Picture 9" descr="horizontal-logo-green-tex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36769" y="6291384"/>
            <a:ext cx="8778631" cy="0"/>
          </a:xfrm>
          <a:prstGeom prst="line">
            <a:avLst/>
          </a:prstGeom>
          <a:ln>
            <a:solidFill>
              <a:srgbClr val="14673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6769" y="754559"/>
            <a:ext cx="8778631" cy="0"/>
          </a:xfrm>
          <a:prstGeom prst="line">
            <a:avLst/>
          </a:prstGeom>
          <a:ln w="38100" cmpd="dbl">
            <a:gradFill flip="none" rotWithShape="1">
              <a:gsLst>
                <a:gs pos="82000">
                  <a:srgbClr val="1E6732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0130" y="1291812"/>
            <a:ext cx="3391749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/>
              <a:buChar char="•"/>
            </a:pPr>
            <a:r>
              <a:rPr lang="en-US" sz="2000" dirty="0" smtClean="0"/>
              <a:t>CLM4 Scientists want to use UV-CDAT to produce diagnostic images after each run</a:t>
            </a:r>
          </a:p>
          <a:p>
            <a:pPr marL="231775" indent="-231775">
              <a:buFont typeface="Arial"/>
              <a:buChar char="•"/>
            </a:pPr>
            <a:r>
              <a:rPr lang="en-US" sz="2000" dirty="0" smtClean="0"/>
              <a:t>Want to produce a series of standard plots from CLM ensembles and uncertainty quantification methods</a:t>
            </a:r>
          </a:p>
          <a:p>
            <a:endParaRPr lang="en-US" sz="1900" dirty="0" smtClean="0"/>
          </a:p>
          <a:p>
            <a:endParaRPr lang="en-US" dirty="0"/>
          </a:p>
        </p:txBody>
      </p:sp>
      <p:pic>
        <p:nvPicPr>
          <p:cNvPr id="12" name="Picture 11" descr="screensh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478" y="916154"/>
            <a:ext cx="5232121" cy="306248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TextBox 13"/>
          <p:cNvSpPr txBox="1"/>
          <p:nvPr/>
        </p:nvSpPr>
        <p:spPr>
          <a:xfrm>
            <a:off x="520128" y="4168535"/>
            <a:ext cx="816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20130" y="4168535"/>
            <a:ext cx="807402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Requirements and Next Steps</a:t>
            </a:r>
          </a:p>
          <a:p>
            <a:pPr marL="231775" indent="-231775">
              <a:buFont typeface="Arial"/>
              <a:buChar char="•"/>
            </a:pPr>
            <a:r>
              <a:rPr lang="en-US" dirty="0" smtClean="0"/>
              <a:t>Need to improve UV-</a:t>
            </a:r>
            <a:r>
              <a:rPr lang="en-US" dirty="0" err="1" smtClean="0"/>
              <a:t>CDAT’s</a:t>
            </a:r>
            <a:r>
              <a:rPr lang="en-US" dirty="0" smtClean="0"/>
              <a:t> automation capabilities</a:t>
            </a:r>
          </a:p>
          <a:p>
            <a:pPr marL="231775" indent="-231775">
              <a:buFont typeface="Arial"/>
              <a:buChar char="•"/>
            </a:pPr>
            <a:r>
              <a:rPr lang="en-US" dirty="0" smtClean="0"/>
              <a:t>Improve ability to operate on multiple files (computing means across multiple time steps, for example)</a:t>
            </a:r>
          </a:p>
          <a:p>
            <a:pPr marL="231775" indent="-231775">
              <a:buFont typeface="Arial"/>
              <a:buChar char="•"/>
            </a:pPr>
            <a:r>
              <a:rPr lang="en-US" dirty="0" smtClean="0"/>
              <a:t>Need to install UV-CDAT on one or more NCCS servers – input files are too big to download to scientists’ desktops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988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4898</TotalTime>
  <Words>1827</Words>
  <Application>Microsoft Macintosh PowerPoint</Application>
  <PresentationFormat>On-screen Show (4:3)</PresentationFormat>
  <Paragraphs>237</Paragraphs>
  <Slides>22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BER’s Ultra-scale Visualization Climate Data Analysis Tools: Climate Model Analysis and Visualization Efforts for Next Generation Needs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LLNL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 UV-CDAT </dc:title>
  <dc:subject>UV-CDAT analysis and visualization efforts</dc:subject>
  <dc:creator>Dean N. Williams</dc:creator>
  <cp:keywords/>
  <dc:description/>
  <cp:lastModifiedBy>Dean Williams</cp:lastModifiedBy>
  <cp:revision>422</cp:revision>
  <cp:lastPrinted>2011-12-06T00:12:37Z</cp:lastPrinted>
  <dcterms:created xsi:type="dcterms:W3CDTF">2011-08-13T19:19:14Z</dcterms:created>
  <dcterms:modified xsi:type="dcterms:W3CDTF">2012-05-16T11:49:16Z</dcterms:modified>
  <cp:category/>
</cp:coreProperties>
</file>